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7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Lst>
  <p:sldSz cx="12192000" cy="6858000"/>
  <p:notesSz cx="6858000" cy="9144000"/>
  <p:embeddedFontLst>
    <p:embeddedFont>
      <p:font typeface="Trebuchet MS" panose="020B0603020202020204" pitchFamily="34" charset="0"/>
      <p:regular r:id="rId80"/>
      <p:bold r:id="rId81"/>
      <p:italic r:id="rId82"/>
      <p:boldItalic r:id="rId83"/>
    </p:embeddedFont>
    <p:embeddedFont>
      <p:font typeface="Roboto" panose="020B0604020202020204" charset="0"/>
      <p:regular r:id="rId84"/>
      <p:bold r:id="rId85"/>
      <p:italic r:id="rId86"/>
      <p:boldItalic r:id="rId87"/>
    </p:embeddedFont>
    <p:embeddedFont>
      <p:font typeface="Rasa"/>
      <p:regular r:id="rId88"/>
      <p:bold r:id="rId89"/>
    </p:embeddedFont>
    <p:embeddedFont>
      <p:font typeface="Cabin" panose="020B0604020202020204" charset="0"/>
      <p:regular r:id="rId90"/>
      <p:bold r:id="rId91"/>
      <p:italic r:id="rId92"/>
      <p:boldItalic r:id="rId93"/>
    </p:embeddedFont>
    <p:embeddedFont>
      <p:font typeface="Verdana" panose="020B0604030504040204" pitchFamily="34" charset="0"/>
      <p:regular r:id="rId94"/>
      <p:bold r:id="rId95"/>
      <p:italic r:id="rId96"/>
      <p:boldItalic r:id="rId97"/>
    </p:embeddedFont>
    <p:embeddedFont>
      <p:font typeface="Calibri" panose="020F0502020204030204" pitchFamily="34"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FBBF9B-D22C-4632-8D2A-42C50F5795AB}">
  <a:tblStyle styleId="{E3FBBF9B-D22C-4632-8D2A-42C50F5795AB}" styleName="Table_0"/>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9245" autoAdjust="0"/>
    <p:restoredTop sz="90262" autoAdjust="0"/>
  </p:normalViewPr>
  <p:slideViewPr>
    <p:cSldViewPr snapToGrid="0">
      <p:cViewPr>
        <p:scale>
          <a:sx n="150" d="100"/>
          <a:sy n="150" d="100"/>
        </p:scale>
        <p:origin x="-186" y="-1260"/>
      </p:cViewPr>
      <p:guideLst/>
    </p:cSldViewPr>
  </p:slideViewPr>
  <p:notesTextViewPr>
    <p:cViewPr>
      <p:scale>
        <a:sx n="200" d="100"/>
        <a:sy n="200" d="100"/>
      </p:scale>
      <p:origin x="0" y="-762"/>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font" Target="fonts/font20.fntdata"/><Relationship Id="rId10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8.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1.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font" Target="fonts/font1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466899047"/>
      </p:ext>
    </p:extLst>
  </p:cSld>
  <p:clrMap bg1="lt1" tx1="dk1" bg2="dk2" tx2="lt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8" name="Shape 6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1680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83" name="Shape 38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5452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90" name="Shape 39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9957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97" name="Shape 39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5258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smtClean="0"/>
              <a:t>PV</a:t>
            </a:r>
            <a:r>
              <a:rPr lang="en-US" baseline="0" dirty="0" smtClean="0"/>
              <a:t> – power/para? virtualization</a:t>
            </a:r>
            <a:endParaRPr dirty="0"/>
          </a:p>
        </p:txBody>
      </p:sp>
      <p:sp>
        <p:nvSpPr>
          <p:cNvPr id="408" name="Shape 4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4590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19" name="Shape 41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842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25" name="Shape 42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208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36" name="Shape 43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3455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72" name="Shape 47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0565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03" name="Shape 50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17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41" name="Shape 54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7025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6" name="Shape 7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5170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1741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54" name="Shape 55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3612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2" name="Shape 5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68876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Shape 56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68" name="Shape 56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1387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Shape 57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73" name="Shape 57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0990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Shape 5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79" name="Shape 57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7137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2530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04" name="Shape 60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1281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10" name="Shape 61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94845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Shape 61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smtClean="0"/>
              <a:t>https://get.docker.com</a:t>
            </a:r>
            <a:endParaRPr lang="he-IL" dirty="0" smtClean="0"/>
          </a:p>
          <a:p>
            <a:pPr lvl="0">
              <a:spcBef>
                <a:spcPts val="0"/>
              </a:spcBef>
              <a:buNone/>
            </a:pPr>
            <a:r>
              <a:rPr lang="he-IL" dirty="0" smtClean="0"/>
              <a:t>התקנת</a:t>
            </a:r>
            <a:r>
              <a:rPr lang="he-IL" baseline="0" dirty="0" smtClean="0"/>
              <a:t> ה-</a:t>
            </a:r>
            <a:r>
              <a:rPr lang="en-US" baseline="0" dirty="0" err="1" smtClean="0"/>
              <a:t>docker</a:t>
            </a:r>
            <a:r>
              <a:rPr lang="en-US" baseline="0" dirty="0" smtClean="0"/>
              <a:t> engine</a:t>
            </a:r>
            <a:r>
              <a:rPr lang="he-IL" baseline="0" dirty="0" smtClean="0"/>
              <a:t> (אנחנו משתמשים בקורס ב-</a:t>
            </a:r>
            <a:r>
              <a:rPr lang="en-US" baseline="0" dirty="0" smtClean="0"/>
              <a:t>AWS</a:t>
            </a:r>
            <a:r>
              <a:rPr lang="he-IL" baseline="0" dirty="0" smtClean="0"/>
              <a:t>). </a:t>
            </a:r>
          </a:p>
          <a:p>
            <a:pPr lvl="0">
              <a:spcBef>
                <a:spcPts val="0"/>
              </a:spcBef>
              <a:buNone/>
            </a:pPr>
            <a:r>
              <a:rPr lang="he-IL" baseline="0" dirty="0" smtClean="0"/>
              <a:t>הוספנו הרשאות של </a:t>
            </a:r>
            <a:r>
              <a:rPr lang="en-US" baseline="0" dirty="0" smtClean="0"/>
              <a:t>student</a:t>
            </a:r>
            <a:r>
              <a:rPr lang="he-IL" baseline="0" dirty="0" smtClean="0"/>
              <a:t> לקבוצה </a:t>
            </a:r>
            <a:r>
              <a:rPr lang="en-US" baseline="0" dirty="0" err="1" smtClean="0"/>
              <a:t>docker</a:t>
            </a:r>
            <a:r>
              <a:rPr lang="en-US" baseline="0" dirty="0" smtClean="0"/>
              <a:t> </a:t>
            </a:r>
            <a:r>
              <a:rPr lang="he-IL" baseline="0" dirty="0" smtClean="0"/>
              <a:t> - נותן גישה ל-</a:t>
            </a:r>
            <a:r>
              <a:rPr lang="en-US" baseline="0" dirty="0" smtClean="0"/>
              <a:t>socket</a:t>
            </a:r>
            <a:r>
              <a:rPr lang="he-IL" baseline="0" dirty="0" smtClean="0"/>
              <a:t> של </a:t>
            </a:r>
            <a:r>
              <a:rPr lang="en-US" baseline="0" dirty="0" err="1" smtClean="0"/>
              <a:t>docker</a:t>
            </a:r>
            <a:r>
              <a:rPr lang="he-IL" baseline="0" dirty="0" smtClean="0"/>
              <a:t> (</a:t>
            </a:r>
            <a:r>
              <a:rPr lang="en-US" baseline="0" dirty="0" smtClean="0"/>
              <a:t>/run/</a:t>
            </a:r>
            <a:r>
              <a:rPr lang="en-US" baseline="0" dirty="0" err="1" smtClean="0"/>
              <a:t>docker.sock</a:t>
            </a:r>
            <a:r>
              <a:rPr lang="he-IL" baseline="0" dirty="0" smtClean="0"/>
              <a:t>)</a:t>
            </a:r>
          </a:p>
          <a:p>
            <a:pPr lvl="0">
              <a:spcBef>
                <a:spcPts val="0"/>
              </a:spcBef>
              <a:buNone/>
            </a:pPr>
            <a:r>
              <a:rPr lang="he-IL" baseline="0" dirty="0" smtClean="0"/>
              <a:t>התחברות דרך - </a:t>
            </a:r>
            <a:r>
              <a:rPr lang="en-US" baseline="0" dirty="0" smtClean="0"/>
              <a:t> </a:t>
            </a:r>
            <a:r>
              <a:rPr lang="en-US" baseline="0" dirty="0" err="1" smtClean="0"/>
              <a:t>ssh</a:t>
            </a:r>
            <a:r>
              <a:rPr lang="en-US" baseline="0" dirty="0" smtClean="0"/>
              <a:t> 34.248.220.168 -l student</a:t>
            </a:r>
            <a:r>
              <a:rPr lang="he-IL" baseline="0" dirty="0" smtClean="0"/>
              <a:t>(</a:t>
            </a:r>
            <a:r>
              <a:rPr lang="en-US" baseline="0" dirty="0" smtClean="0"/>
              <a:t>user/pass - student</a:t>
            </a:r>
            <a:r>
              <a:rPr lang="he-IL" baseline="0" dirty="0" smtClean="0"/>
              <a:t>)</a:t>
            </a:r>
            <a:endParaRPr lang="en-US" baseline="0" dirty="0" smtClean="0"/>
          </a:p>
          <a:p>
            <a:pPr marL="0" marR="0" lvl="0" indent="0" algn="r" defTabSz="914400" rtl="1" eaLnBrk="1" fontAlgn="auto" latinLnBrk="0" hangingPunct="1">
              <a:lnSpc>
                <a:spcPct val="100000"/>
              </a:lnSpc>
              <a:spcBef>
                <a:spcPts val="0"/>
              </a:spcBef>
              <a:spcAft>
                <a:spcPts val="0"/>
              </a:spcAft>
              <a:buClrTx/>
              <a:buSzTx/>
              <a:buFontTx/>
              <a:buNone/>
              <a:tabLst/>
              <a:defRPr/>
            </a:pPr>
            <a:r>
              <a:rPr lang="en-US" smtClean="0"/>
              <a:t>https://hub.docker.com</a:t>
            </a:r>
            <a:endParaRPr lang="he-IL" dirty="0" smtClean="0"/>
          </a:p>
          <a:p>
            <a:pPr lvl="0">
              <a:spcBef>
                <a:spcPts val="0"/>
              </a:spcBef>
              <a:buNone/>
            </a:pPr>
            <a:endParaRPr dirty="0"/>
          </a:p>
        </p:txBody>
      </p:sp>
      <p:sp>
        <p:nvSpPr>
          <p:cNvPr id="615" name="Shape 61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8809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err="1" smtClean="0"/>
              <a:t>Docker</a:t>
            </a:r>
            <a:r>
              <a:rPr lang="he-IL" baseline="0" dirty="0" smtClean="0"/>
              <a:t> מאפשר התקנה אוטומטית של </a:t>
            </a:r>
            <a:r>
              <a:rPr lang="he-IL" baseline="0" dirty="0" err="1" smtClean="0"/>
              <a:t>קומפוננטות</a:t>
            </a:r>
            <a:r>
              <a:rPr lang="he-IL" baseline="0" dirty="0" smtClean="0"/>
              <a:t> שונות – בקלות רבה יותר (סביבה נקייה – </a:t>
            </a:r>
            <a:r>
              <a:rPr lang="he-IL" baseline="0" dirty="0" err="1" smtClean="0"/>
              <a:t>הכל</a:t>
            </a:r>
            <a:r>
              <a:rPr lang="he-IL" baseline="0" dirty="0" smtClean="0"/>
              <a:t> עובד </a:t>
            </a:r>
            <a:r>
              <a:rPr lang="he-IL" baseline="0" dirty="0" smtClean="0">
                <a:sym typeface="Wingdings" panose="05000000000000000000" pitchFamily="2" charset="2"/>
              </a:rPr>
              <a:t></a:t>
            </a:r>
            <a:r>
              <a:rPr lang="he-IL" baseline="0" dirty="0" smtClean="0"/>
              <a:t>)</a:t>
            </a:r>
          </a:p>
          <a:p>
            <a:pPr lvl="0">
              <a:spcBef>
                <a:spcPts val="0"/>
              </a:spcBef>
              <a:buNone/>
            </a:pPr>
            <a:endParaRPr dirty="0"/>
          </a:p>
        </p:txBody>
      </p:sp>
      <p:sp>
        <p:nvSpPr>
          <p:cNvPr id="85" name="Shape 8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0103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Shape 62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21" name="Shape 62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8848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Shape 62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28" name="Shape 62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19287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Shape 63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34" name="Shape 63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77253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40" name="Shape 64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4468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46" name="Shape 64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29064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Shape 65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52" name="Shape 65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1317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59" name="Shape 65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31079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Shape 66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66" name="Shape 66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32157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Shape 6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72" name="Shape 67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2527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78" name="Shape 67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3433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57" name="Shape 15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95238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Shape 68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84" name="Shape 68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20084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Shape 68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90" name="Shape 69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02896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96" name="Shape 69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58227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Shape 70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02" name="Shape 70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71063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08" name="Shape 70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53063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14" name="Shape 71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32831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Shape 72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22" name="Shape 72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09451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Shape 7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29" name="Shape 72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83845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Shape 7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35" name="Shape 73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85990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Shape 74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41" name="Shape 74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5422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96" name="Shape 19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39966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Shape 7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47" name="Shape 74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1400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53" name="Shape 75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56996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59" name="Shape 75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99129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Shape 7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65" name="Shape 76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65827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Shape 7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71" name="Shape 77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92655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Shape 7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77" name="Shape 77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45511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Shape 7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83" name="Shape 78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16623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89" name="Shape 78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64139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5" name="Shape 79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12253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Shape 80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01" name="Shape 80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893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23" name="Shape 22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33472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Shape 80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07" name="Shape 80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29290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Shape 8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14" name="Shape 81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33071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0" name="Shape 82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49145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Shape 8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6" name="Shape 82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43550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Shape 83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33" name="Shape 83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0502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39" name="Shape 83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69159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Shape 84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45" name="Shape 84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05900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53" name="Shape 85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92656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Shape 8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59" name="Shape 85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8098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Shape 8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65" name="Shape 86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6080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243" name="Shape 24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52436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Shape 8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72" name="Shape 87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28587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Shape 8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78" name="Shape 87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6171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Shape 88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84" name="Shape 88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90568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Shape 88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90" name="Shape 89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7981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Shape 8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97" name="Shape 89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03794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Shape 90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03" name="Shape 90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39972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09" name="Shape 90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6472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Shape 91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15" name="Shape 91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6429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he-IL" dirty="0" smtClean="0"/>
              <a:t>מאפשר</a:t>
            </a:r>
            <a:r>
              <a:rPr lang="he-IL" baseline="0" dirty="0" smtClean="0"/>
              <a:t> שינוע של מוצרי תוכנה באופן סטנדרטי ונקי – הקונטיינר נותן למוצר את ה"צרכים" שלו – </a:t>
            </a:r>
            <a:r>
              <a:rPr lang="en-US" baseline="0" dirty="0" smtClean="0"/>
              <a:t>CPU</a:t>
            </a:r>
            <a:r>
              <a:rPr lang="he-IL" baseline="0" dirty="0" smtClean="0"/>
              <a:t>, </a:t>
            </a:r>
            <a:r>
              <a:rPr lang="en-US" baseline="0" dirty="0" smtClean="0"/>
              <a:t>DISK</a:t>
            </a:r>
            <a:r>
              <a:rPr lang="he-IL" baseline="0" dirty="0" smtClean="0"/>
              <a:t> </a:t>
            </a:r>
            <a:r>
              <a:rPr lang="he-IL" baseline="0" dirty="0" err="1" smtClean="0"/>
              <a:t>וכו</a:t>
            </a:r>
            <a:r>
              <a:rPr lang="he-IL" baseline="0" dirty="0" smtClean="0"/>
              <a:t>'.</a:t>
            </a:r>
          </a:p>
          <a:p>
            <a:pPr lvl="0">
              <a:spcBef>
                <a:spcPts val="0"/>
              </a:spcBef>
              <a:buNone/>
            </a:pPr>
            <a:r>
              <a:rPr lang="en-US" baseline="0" dirty="0" smtClean="0"/>
              <a:t>Networking </a:t>
            </a:r>
            <a:r>
              <a:rPr lang="he-IL" baseline="0" dirty="0" smtClean="0"/>
              <a:t> - עובר דרך </a:t>
            </a:r>
            <a:r>
              <a:rPr lang="en-US" baseline="0" dirty="0" smtClean="0"/>
              <a:t>NAT</a:t>
            </a:r>
            <a:r>
              <a:rPr lang="he-IL" baseline="0" dirty="0" smtClean="0"/>
              <a:t> ומגדירים את המיפוי של הפורטים.</a:t>
            </a:r>
            <a:endParaRPr dirty="0"/>
          </a:p>
        </p:txBody>
      </p:sp>
      <p:sp>
        <p:nvSpPr>
          <p:cNvPr id="275" name="Shape 27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2328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32" name="Shape 33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4265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flipH="1">
            <a:off x="10995300" y="5661233"/>
            <a:ext cx="1196700" cy="1196700"/>
          </a:xfrm>
          <a:prstGeom prst="rtTriangle">
            <a:avLst/>
          </a:prstGeom>
          <a:solidFill>
            <a:schemeClr val="lt1"/>
          </a:solidFill>
          <a:ln>
            <a:noFill/>
          </a:ln>
        </p:spPr>
        <p:txBody>
          <a:bodyPr lIns="121900" tIns="121900" rIns="121900" bIns="121900" anchor="ctr" anchorCtr="0">
            <a:noAutofit/>
          </a:bodyPr>
          <a:lstStyle/>
          <a:p>
            <a:pPr lvl="0">
              <a:spcBef>
                <a:spcPts val="0"/>
              </a:spcBef>
              <a:buNone/>
            </a:pPr>
            <a:endParaRPr/>
          </a:p>
        </p:txBody>
      </p:sp>
      <p:sp>
        <p:nvSpPr>
          <p:cNvPr id="11" name="Shape 11"/>
          <p:cNvSpPr/>
          <p:nvPr/>
        </p:nvSpPr>
        <p:spPr>
          <a:xfrm flipH="1">
            <a:off x="10995300" y="5661166"/>
            <a:ext cx="1196700" cy="1196700"/>
          </a:xfrm>
          <a:prstGeom prst="round1Rect">
            <a:avLst>
              <a:gd name="adj" fmla="val 16667"/>
            </a:avLst>
          </a:prstGeom>
          <a:solidFill>
            <a:schemeClr val="lt1">
              <a:alpha val="68080"/>
            </a:schemeClr>
          </a:solidFill>
          <a:ln>
            <a:noFill/>
          </a:ln>
        </p:spPr>
        <p:txBody>
          <a:bodyPr lIns="121900" tIns="121900" rIns="121900" bIns="121900" anchor="ctr" anchorCtr="0">
            <a:noAutofit/>
          </a:bodyPr>
          <a:lstStyle/>
          <a:p>
            <a:pPr lvl="0">
              <a:spcBef>
                <a:spcPts val="0"/>
              </a:spcBef>
              <a:buNone/>
            </a:pPr>
            <a:endParaRPr/>
          </a:p>
        </p:txBody>
      </p:sp>
      <p:sp>
        <p:nvSpPr>
          <p:cNvPr id="12" name="Shape 12"/>
          <p:cNvSpPr txBox="1">
            <a:spLocks noGrp="1"/>
          </p:cNvSpPr>
          <p:nvPr>
            <p:ph type="ctrTitle"/>
          </p:nvPr>
        </p:nvSpPr>
        <p:spPr>
          <a:xfrm>
            <a:off x="520700" y="2425700"/>
            <a:ext cx="10962900" cy="1244700"/>
          </a:xfrm>
          <a:prstGeom prst="rect">
            <a:avLst/>
          </a:prstGeom>
        </p:spPr>
        <p:txBody>
          <a:bodyPr lIns="121900" tIns="121900" rIns="121900" bIns="121900" anchor="b" anchorCtr="0"/>
          <a:lstStyle>
            <a:lvl1pPr lvl="0">
              <a:spcBef>
                <a:spcPts val="0"/>
              </a:spcBef>
              <a:buSzPct val="100000"/>
              <a:defRPr sz="6400"/>
            </a:lvl1pPr>
            <a:lvl2pPr lvl="1">
              <a:spcBef>
                <a:spcPts val="0"/>
              </a:spcBef>
              <a:buSzPct val="100000"/>
              <a:defRPr sz="6400"/>
            </a:lvl2pPr>
            <a:lvl3pPr lvl="2">
              <a:spcBef>
                <a:spcPts val="0"/>
              </a:spcBef>
              <a:buSzPct val="100000"/>
              <a:defRPr sz="6400"/>
            </a:lvl3pPr>
            <a:lvl4pPr lvl="3">
              <a:spcBef>
                <a:spcPts val="0"/>
              </a:spcBef>
              <a:buSzPct val="100000"/>
              <a:defRPr sz="6400"/>
            </a:lvl4pPr>
            <a:lvl5pPr lvl="4">
              <a:spcBef>
                <a:spcPts val="0"/>
              </a:spcBef>
              <a:buSzPct val="100000"/>
              <a:defRPr sz="6400"/>
            </a:lvl5pPr>
            <a:lvl6pPr lvl="5">
              <a:spcBef>
                <a:spcPts val="0"/>
              </a:spcBef>
              <a:buSzPct val="100000"/>
              <a:defRPr sz="6400"/>
            </a:lvl6pPr>
            <a:lvl7pPr lvl="6">
              <a:spcBef>
                <a:spcPts val="0"/>
              </a:spcBef>
              <a:buSzPct val="100000"/>
              <a:defRPr sz="6400"/>
            </a:lvl7pPr>
            <a:lvl8pPr lvl="7">
              <a:spcBef>
                <a:spcPts val="0"/>
              </a:spcBef>
              <a:buSzPct val="100000"/>
              <a:defRPr sz="6400"/>
            </a:lvl8pPr>
            <a:lvl9pPr lvl="8">
              <a:spcBef>
                <a:spcPts val="0"/>
              </a:spcBef>
              <a:buSzPct val="100000"/>
              <a:defRPr sz="6400"/>
            </a:lvl9pPr>
          </a:lstStyle>
          <a:p>
            <a:endParaRPr/>
          </a:p>
        </p:txBody>
      </p:sp>
      <p:sp>
        <p:nvSpPr>
          <p:cNvPr id="13" name="Shape 13"/>
          <p:cNvSpPr txBox="1">
            <a:spLocks noGrp="1"/>
          </p:cNvSpPr>
          <p:nvPr>
            <p:ph type="subTitle" idx="1"/>
          </p:nvPr>
        </p:nvSpPr>
        <p:spPr>
          <a:xfrm>
            <a:off x="520700" y="3718840"/>
            <a:ext cx="10962900" cy="577200"/>
          </a:xfrm>
          <a:prstGeom prst="rect">
            <a:avLst/>
          </a:prstGeom>
        </p:spPr>
        <p:txBody>
          <a:bodyPr lIns="121900" tIns="121900" rIns="121900" bIns="121900" anchor="t" anchorCtr="0"/>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2400">
                <a:solidFill>
                  <a:schemeClr val="lt1"/>
                </a:solidFill>
              </a:defRPr>
            </a:lvl2pPr>
            <a:lvl3pPr lvl="2">
              <a:lnSpc>
                <a:spcPct val="100000"/>
              </a:lnSpc>
              <a:spcBef>
                <a:spcPts val="0"/>
              </a:spcBef>
              <a:spcAft>
                <a:spcPts val="0"/>
              </a:spcAft>
              <a:buClr>
                <a:schemeClr val="lt1"/>
              </a:buClr>
              <a:buSzPct val="100000"/>
              <a:buNone/>
              <a:defRPr sz="2400">
                <a:solidFill>
                  <a:schemeClr val="lt1"/>
                </a:solidFill>
              </a:defRPr>
            </a:lvl3pPr>
            <a:lvl4pPr lvl="3">
              <a:lnSpc>
                <a:spcPct val="100000"/>
              </a:lnSpc>
              <a:spcBef>
                <a:spcPts val="0"/>
              </a:spcBef>
              <a:spcAft>
                <a:spcPts val="0"/>
              </a:spcAft>
              <a:buClr>
                <a:schemeClr val="lt1"/>
              </a:buClr>
              <a:buSzPct val="100000"/>
              <a:buNone/>
              <a:defRPr sz="2400">
                <a:solidFill>
                  <a:schemeClr val="lt1"/>
                </a:solidFill>
              </a:defRPr>
            </a:lvl4pPr>
            <a:lvl5pPr lvl="4">
              <a:lnSpc>
                <a:spcPct val="100000"/>
              </a:lnSpc>
              <a:spcBef>
                <a:spcPts val="0"/>
              </a:spcBef>
              <a:spcAft>
                <a:spcPts val="0"/>
              </a:spcAft>
              <a:buClr>
                <a:schemeClr val="lt1"/>
              </a:buClr>
              <a:buSzPct val="100000"/>
              <a:buNone/>
              <a:defRPr sz="2400">
                <a:solidFill>
                  <a:schemeClr val="lt1"/>
                </a:solidFill>
              </a:defRPr>
            </a:lvl5pPr>
            <a:lvl6pPr lvl="5">
              <a:lnSpc>
                <a:spcPct val="100000"/>
              </a:lnSpc>
              <a:spcBef>
                <a:spcPts val="0"/>
              </a:spcBef>
              <a:spcAft>
                <a:spcPts val="0"/>
              </a:spcAft>
              <a:buClr>
                <a:schemeClr val="lt1"/>
              </a:buClr>
              <a:buSzPct val="100000"/>
              <a:buNone/>
              <a:defRPr sz="2400">
                <a:solidFill>
                  <a:schemeClr val="lt1"/>
                </a:solidFill>
              </a:defRPr>
            </a:lvl6pPr>
            <a:lvl7pPr lvl="6">
              <a:lnSpc>
                <a:spcPct val="100000"/>
              </a:lnSpc>
              <a:spcBef>
                <a:spcPts val="0"/>
              </a:spcBef>
              <a:spcAft>
                <a:spcPts val="0"/>
              </a:spcAft>
              <a:buClr>
                <a:schemeClr val="lt1"/>
              </a:buClr>
              <a:buSzPct val="100000"/>
              <a:buNone/>
              <a:defRPr sz="2400">
                <a:solidFill>
                  <a:schemeClr val="lt1"/>
                </a:solidFill>
              </a:defRPr>
            </a:lvl7pPr>
            <a:lvl8pPr lvl="7">
              <a:lnSpc>
                <a:spcPct val="100000"/>
              </a:lnSpc>
              <a:spcBef>
                <a:spcPts val="0"/>
              </a:spcBef>
              <a:spcAft>
                <a:spcPts val="0"/>
              </a:spcAft>
              <a:buClr>
                <a:schemeClr val="lt1"/>
              </a:buClr>
              <a:buSzPct val="100000"/>
              <a:buNone/>
              <a:defRPr sz="2400">
                <a:solidFill>
                  <a:schemeClr val="lt1"/>
                </a:solidFill>
              </a:defRPr>
            </a:lvl8pPr>
            <a:lvl9pPr lvl="8">
              <a:lnSpc>
                <a:spcPct val="100000"/>
              </a:lnSpc>
              <a:spcBef>
                <a:spcPts val="0"/>
              </a:spcBef>
              <a:spcAft>
                <a:spcPts val="0"/>
              </a:spcAft>
              <a:buClr>
                <a:schemeClr val="lt1"/>
              </a:buClr>
              <a:buSzPct val="100000"/>
              <a:buNone/>
              <a:defRPr sz="2400">
                <a:solidFill>
                  <a:schemeClr val="lt1"/>
                </a:solidFill>
              </a:defRPr>
            </a:lvl9pPr>
          </a:lstStyle>
          <a:p>
            <a:endParaRPr/>
          </a:p>
        </p:txBody>
      </p:sp>
      <p:sp>
        <p:nvSpPr>
          <p:cNvPr id="14" name="Shape 14"/>
          <p:cNvSpPr txBox="1">
            <a:spLocks noGrp="1"/>
          </p:cNvSpPr>
          <p:nvPr>
            <p:ph type="sldNum" idx="12"/>
          </p:nvPr>
        </p:nvSpPr>
        <p:spPr>
          <a:xfrm>
            <a:off x="11364721" y="6260830"/>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accent4"/>
        </a:solidFill>
        <a:effectLst/>
      </p:bgPr>
    </p:bg>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634000" y="1678033"/>
            <a:ext cx="10962900" cy="2618100"/>
          </a:xfrm>
          <a:prstGeom prst="rect">
            <a:avLst/>
          </a:prstGeom>
        </p:spPr>
        <p:txBody>
          <a:bodyPr lIns="121900" tIns="121900" rIns="121900" bIns="121900" anchor="b" anchorCtr="0"/>
          <a:lstStyle>
            <a:lvl1pPr lvl="0" algn="ctr">
              <a:spcBef>
                <a:spcPts val="0"/>
              </a:spcBef>
              <a:buClr>
                <a:schemeClr val="dk2"/>
              </a:buClr>
              <a:buSzPct val="100000"/>
              <a:defRPr sz="16000">
                <a:solidFill>
                  <a:schemeClr val="dk2"/>
                </a:solidFill>
              </a:defRPr>
            </a:lvl1pPr>
            <a:lvl2pPr lvl="1" algn="ctr">
              <a:spcBef>
                <a:spcPts val="0"/>
              </a:spcBef>
              <a:buClr>
                <a:schemeClr val="dk2"/>
              </a:buClr>
              <a:buSzPct val="100000"/>
              <a:defRPr sz="16000">
                <a:solidFill>
                  <a:schemeClr val="dk2"/>
                </a:solidFill>
              </a:defRPr>
            </a:lvl2pPr>
            <a:lvl3pPr lvl="2" algn="ctr">
              <a:spcBef>
                <a:spcPts val="0"/>
              </a:spcBef>
              <a:buClr>
                <a:schemeClr val="dk2"/>
              </a:buClr>
              <a:buSzPct val="100000"/>
              <a:defRPr sz="16000">
                <a:solidFill>
                  <a:schemeClr val="dk2"/>
                </a:solidFill>
              </a:defRPr>
            </a:lvl3pPr>
            <a:lvl4pPr lvl="3" algn="ctr">
              <a:spcBef>
                <a:spcPts val="0"/>
              </a:spcBef>
              <a:buClr>
                <a:schemeClr val="dk2"/>
              </a:buClr>
              <a:buSzPct val="100000"/>
              <a:defRPr sz="16000">
                <a:solidFill>
                  <a:schemeClr val="dk2"/>
                </a:solidFill>
              </a:defRPr>
            </a:lvl4pPr>
            <a:lvl5pPr lvl="4" algn="ctr">
              <a:spcBef>
                <a:spcPts val="0"/>
              </a:spcBef>
              <a:buClr>
                <a:schemeClr val="dk2"/>
              </a:buClr>
              <a:buSzPct val="100000"/>
              <a:defRPr sz="16000">
                <a:solidFill>
                  <a:schemeClr val="dk2"/>
                </a:solidFill>
              </a:defRPr>
            </a:lvl5pPr>
            <a:lvl6pPr lvl="5" algn="ctr">
              <a:spcBef>
                <a:spcPts val="0"/>
              </a:spcBef>
              <a:buClr>
                <a:schemeClr val="dk2"/>
              </a:buClr>
              <a:buSzPct val="100000"/>
              <a:defRPr sz="16000">
                <a:solidFill>
                  <a:schemeClr val="dk2"/>
                </a:solidFill>
              </a:defRPr>
            </a:lvl6pPr>
            <a:lvl7pPr lvl="6" algn="ctr">
              <a:spcBef>
                <a:spcPts val="0"/>
              </a:spcBef>
              <a:buClr>
                <a:schemeClr val="dk2"/>
              </a:buClr>
              <a:buSzPct val="100000"/>
              <a:defRPr sz="16000">
                <a:solidFill>
                  <a:schemeClr val="dk2"/>
                </a:solidFill>
              </a:defRPr>
            </a:lvl7pPr>
            <a:lvl8pPr lvl="7" algn="ctr">
              <a:spcBef>
                <a:spcPts val="0"/>
              </a:spcBef>
              <a:buClr>
                <a:schemeClr val="dk2"/>
              </a:buClr>
              <a:buSzPct val="100000"/>
              <a:defRPr sz="16000">
                <a:solidFill>
                  <a:schemeClr val="dk2"/>
                </a:solidFill>
              </a:defRPr>
            </a:lvl8pPr>
            <a:lvl9pPr lvl="8" algn="ctr">
              <a:spcBef>
                <a:spcPts val="0"/>
              </a:spcBef>
              <a:buClr>
                <a:schemeClr val="dk2"/>
              </a:buClr>
              <a:buSzPct val="100000"/>
              <a:defRPr sz="16000">
                <a:solidFill>
                  <a:schemeClr val="dk2"/>
                </a:solidFill>
              </a:defRPr>
            </a:lvl9pPr>
          </a:lstStyle>
          <a:p>
            <a:endParaRPr/>
          </a:p>
        </p:txBody>
      </p:sp>
      <p:sp>
        <p:nvSpPr>
          <p:cNvPr id="59" name="Shape 59"/>
          <p:cNvSpPr txBox="1">
            <a:spLocks noGrp="1"/>
          </p:cNvSpPr>
          <p:nvPr>
            <p:ph type="body" idx="1"/>
          </p:nvPr>
        </p:nvSpPr>
        <p:spPr>
          <a:xfrm>
            <a:off x="634000" y="4406166"/>
            <a:ext cx="10962900" cy="1734300"/>
          </a:xfrm>
          <a:prstGeom prst="rect">
            <a:avLst/>
          </a:prstGeom>
        </p:spPr>
        <p:txBody>
          <a:bodyPr lIns="121900" tIns="121900" rIns="121900" bIns="121900"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60" name="Shape 60"/>
          <p:cNvSpPr txBox="1">
            <a:spLocks noGrp="1"/>
          </p:cNvSpPr>
          <p:nvPr>
            <p:ph type="sldNum" idx="12"/>
          </p:nvPr>
        </p:nvSpPr>
        <p:spPr>
          <a:xfrm>
            <a:off x="11364721" y="6260830"/>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11364721" y="6260830"/>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1523879" y="1122479"/>
            <a:ext cx="9143700" cy="2387100"/>
          </a:xfrm>
          <a:prstGeom prst="rect">
            <a:avLst/>
          </a:prstGeom>
          <a:noFill/>
          <a:ln>
            <a:noFill/>
          </a:ln>
        </p:spPr>
        <p:txBody>
          <a:bodyPr lIns="121900" tIns="121900" rIns="121900" bIns="121900"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65" name="Shape 65"/>
          <p:cNvSpPr txBox="1">
            <a:spLocks noGrp="1"/>
          </p:cNvSpPr>
          <p:nvPr>
            <p:ph type="subTitle" idx="1"/>
          </p:nvPr>
        </p:nvSpPr>
        <p:spPr>
          <a:xfrm>
            <a:off x="609479" y="1604520"/>
            <a:ext cx="10972500" cy="3977400"/>
          </a:xfrm>
          <a:prstGeom prst="rect">
            <a:avLst/>
          </a:prstGeom>
          <a:noFill/>
          <a:ln>
            <a:noFill/>
          </a:ln>
        </p:spPr>
        <p:txBody>
          <a:bodyPr lIns="121900" tIns="121900" rIns="121900" bIns="121900" anchor="ctr"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614600" y="2753800"/>
            <a:ext cx="10962900" cy="1350300"/>
          </a:xfrm>
          <a:prstGeom prst="rect">
            <a:avLst/>
          </a:prstGeom>
        </p:spPr>
        <p:txBody>
          <a:bodyPr lIns="121900" tIns="121900" rIns="121900" bIns="121900" anchor="ctr" anchorCtr="0"/>
          <a:lstStyle>
            <a:lvl1pPr lvl="0">
              <a:spcBef>
                <a:spcPts val="0"/>
              </a:spcBef>
              <a:buSzPct val="100000"/>
              <a:defRPr sz="5600"/>
            </a:lvl1pPr>
            <a:lvl2pPr lvl="1">
              <a:spcBef>
                <a:spcPts val="0"/>
              </a:spcBef>
              <a:buSzPct val="100000"/>
              <a:defRPr sz="5600"/>
            </a:lvl2pPr>
            <a:lvl3pPr lvl="2">
              <a:spcBef>
                <a:spcPts val="0"/>
              </a:spcBef>
              <a:buSzPct val="100000"/>
              <a:defRPr sz="5600"/>
            </a:lvl3pPr>
            <a:lvl4pPr lvl="3">
              <a:spcBef>
                <a:spcPts val="0"/>
              </a:spcBef>
              <a:buSzPct val="100000"/>
              <a:defRPr sz="5600"/>
            </a:lvl4pPr>
            <a:lvl5pPr lvl="4">
              <a:spcBef>
                <a:spcPts val="0"/>
              </a:spcBef>
              <a:buSzPct val="100000"/>
              <a:defRPr sz="5600"/>
            </a:lvl5pPr>
            <a:lvl6pPr lvl="5">
              <a:spcBef>
                <a:spcPts val="0"/>
              </a:spcBef>
              <a:buSzPct val="100000"/>
              <a:defRPr sz="5600"/>
            </a:lvl6pPr>
            <a:lvl7pPr lvl="6">
              <a:spcBef>
                <a:spcPts val="0"/>
              </a:spcBef>
              <a:buSzPct val="100000"/>
              <a:defRPr sz="5600"/>
            </a:lvl7pPr>
            <a:lvl8pPr lvl="7">
              <a:spcBef>
                <a:spcPts val="0"/>
              </a:spcBef>
              <a:buSzPct val="100000"/>
              <a:defRPr sz="5600"/>
            </a:lvl8pPr>
            <a:lvl9pPr lvl="8">
              <a:spcBef>
                <a:spcPts val="0"/>
              </a:spcBef>
              <a:buSzPct val="100000"/>
              <a:defRPr sz="5600"/>
            </a:lvl9pPr>
          </a:lstStyle>
          <a:p>
            <a:endParaRPr/>
          </a:p>
        </p:txBody>
      </p:sp>
      <p:sp>
        <p:nvSpPr>
          <p:cNvPr id="17" name="Shape 17"/>
          <p:cNvSpPr txBox="1">
            <a:spLocks noGrp="1"/>
          </p:cNvSpPr>
          <p:nvPr>
            <p:ph type="sldNum" idx="12"/>
          </p:nvPr>
        </p:nvSpPr>
        <p:spPr>
          <a:xfrm>
            <a:off x="11364721" y="6260830"/>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solidFill>
                  <a:schemeClr val="lt1"/>
                </a:solidFill>
              </a:rPr>
              <a:t>‹#›</a:t>
            </a:fld>
            <a:endParaRPr lang="en-US">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rot="10800000" flipH="1">
            <a:off x="0" y="2247900"/>
            <a:ext cx="12192000" cy="4610100"/>
          </a:xfrm>
          <a:prstGeom prst="rect">
            <a:avLst/>
          </a:prstGeom>
          <a:solidFill>
            <a:schemeClr val="accent4"/>
          </a:solidFill>
          <a:ln>
            <a:noFill/>
          </a:ln>
        </p:spPr>
        <p:txBody>
          <a:bodyPr lIns="121900" tIns="121900" rIns="121900" bIns="121900" anchor="ctr" anchorCtr="0">
            <a:noAutofit/>
          </a:bodyPr>
          <a:lstStyle/>
          <a:p>
            <a:pPr lvl="0">
              <a:spcBef>
                <a:spcPts val="0"/>
              </a:spcBef>
              <a:buNone/>
            </a:pPr>
            <a:endParaRPr/>
          </a:p>
        </p:txBody>
      </p:sp>
      <p:sp>
        <p:nvSpPr>
          <p:cNvPr id="20" name="Shape 20"/>
          <p:cNvSpPr/>
          <p:nvPr/>
        </p:nvSpPr>
        <p:spPr>
          <a:xfrm>
            <a:off x="0" y="2248000"/>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21900" tIns="121900" rIns="121900" bIns="121900" anchor="ctr" anchorCtr="0">
            <a:noAutofit/>
          </a:bodyPr>
          <a:lstStyle/>
          <a:p>
            <a:pPr lvl="0">
              <a:spcBef>
                <a:spcPts val="0"/>
              </a:spcBef>
              <a:buNone/>
            </a:pPr>
            <a:endParaRPr/>
          </a:p>
        </p:txBody>
      </p:sp>
      <p:sp>
        <p:nvSpPr>
          <p:cNvPr id="21" name="Shape 21"/>
          <p:cNvSpPr txBox="1">
            <a:spLocks noGrp="1"/>
          </p:cNvSpPr>
          <p:nvPr>
            <p:ph type="title"/>
          </p:nvPr>
        </p:nvSpPr>
        <p:spPr>
          <a:xfrm>
            <a:off x="629200" y="984966"/>
            <a:ext cx="10962900" cy="1023600"/>
          </a:xfrm>
          <a:prstGeom prst="rect">
            <a:avLst/>
          </a:prstGeom>
        </p:spPr>
        <p:txBody>
          <a:bodyPr lIns="121900" tIns="121900" rIns="121900" bIns="121900"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629200" y="2558766"/>
            <a:ext cx="10962900" cy="3613500"/>
          </a:xfrm>
          <a:prstGeom prst="rect">
            <a:avLst/>
          </a:prstGeom>
        </p:spPr>
        <p:txBody>
          <a:bodyPr lIns="121900" tIns="121900" rIns="121900" bIns="121900"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11364721" y="6260830"/>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p:nvPr/>
        </p:nvSpPr>
        <p:spPr>
          <a:xfrm rot="10800000" flipH="1">
            <a:off x="0" y="2247900"/>
            <a:ext cx="12192000" cy="4610100"/>
          </a:xfrm>
          <a:prstGeom prst="rect">
            <a:avLst/>
          </a:prstGeom>
          <a:solidFill>
            <a:schemeClr val="accent4"/>
          </a:solidFill>
          <a:ln>
            <a:noFill/>
          </a:ln>
        </p:spPr>
        <p:txBody>
          <a:bodyPr lIns="121900" tIns="121900" rIns="121900" bIns="121900" anchor="ctr" anchorCtr="0">
            <a:noAutofit/>
          </a:bodyPr>
          <a:lstStyle/>
          <a:p>
            <a:pPr lvl="0">
              <a:spcBef>
                <a:spcPts val="0"/>
              </a:spcBef>
              <a:buNone/>
            </a:pPr>
            <a:endParaRPr/>
          </a:p>
        </p:txBody>
      </p:sp>
      <p:sp>
        <p:nvSpPr>
          <p:cNvPr id="26" name="Shape 26"/>
          <p:cNvSpPr/>
          <p:nvPr/>
        </p:nvSpPr>
        <p:spPr>
          <a:xfrm>
            <a:off x="0" y="2248000"/>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21900" tIns="121900" rIns="121900" bIns="121900" anchor="ctr" anchorCtr="0">
            <a:noAutofit/>
          </a:bodyPr>
          <a:lstStyle/>
          <a:p>
            <a:pPr lvl="0">
              <a:spcBef>
                <a:spcPts val="0"/>
              </a:spcBef>
              <a:buNone/>
            </a:pPr>
            <a:endParaRPr/>
          </a:p>
        </p:txBody>
      </p:sp>
      <p:sp>
        <p:nvSpPr>
          <p:cNvPr id="27" name="Shape 27"/>
          <p:cNvSpPr txBox="1">
            <a:spLocks noGrp="1"/>
          </p:cNvSpPr>
          <p:nvPr>
            <p:ph type="title"/>
          </p:nvPr>
        </p:nvSpPr>
        <p:spPr>
          <a:xfrm>
            <a:off x="629200" y="984966"/>
            <a:ext cx="10962900" cy="1023600"/>
          </a:xfrm>
          <a:prstGeom prst="rect">
            <a:avLst/>
          </a:prstGeom>
        </p:spPr>
        <p:txBody>
          <a:bodyPr lIns="121900" tIns="121900" rIns="121900" bIns="121900"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629200" y="2558767"/>
            <a:ext cx="5333100" cy="3613500"/>
          </a:xfrm>
          <a:prstGeom prst="rect">
            <a:avLst/>
          </a:prstGeom>
        </p:spPr>
        <p:txBody>
          <a:bodyPr lIns="121900" tIns="121900" rIns="121900" bIns="121900" anchor="t" anchorCtr="0"/>
          <a:lstStyle>
            <a:lvl1pPr lvl="0">
              <a:spcBef>
                <a:spcPts val="0"/>
              </a:spcBef>
              <a:buSzPct val="100000"/>
              <a:defRPr sz="1900"/>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a:p>
        </p:txBody>
      </p:sp>
      <p:sp>
        <p:nvSpPr>
          <p:cNvPr id="29" name="Shape 29"/>
          <p:cNvSpPr txBox="1">
            <a:spLocks noGrp="1"/>
          </p:cNvSpPr>
          <p:nvPr>
            <p:ph type="body" idx="2"/>
          </p:nvPr>
        </p:nvSpPr>
        <p:spPr>
          <a:xfrm>
            <a:off x="6259000" y="2558767"/>
            <a:ext cx="5333100" cy="3613500"/>
          </a:xfrm>
          <a:prstGeom prst="rect">
            <a:avLst/>
          </a:prstGeom>
        </p:spPr>
        <p:txBody>
          <a:bodyPr lIns="121900" tIns="121900" rIns="121900" bIns="121900" anchor="t" anchorCtr="0"/>
          <a:lstStyle>
            <a:lvl1pPr lvl="0">
              <a:spcBef>
                <a:spcPts val="0"/>
              </a:spcBef>
              <a:buSzPct val="100000"/>
              <a:defRPr sz="1900"/>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a:p>
        </p:txBody>
      </p:sp>
      <p:sp>
        <p:nvSpPr>
          <p:cNvPr id="30" name="Shape 30"/>
          <p:cNvSpPr txBox="1">
            <a:spLocks noGrp="1"/>
          </p:cNvSpPr>
          <p:nvPr>
            <p:ph type="sldNum" idx="12"/>
          </p:nvPr>
        </p:nvSpPr>
        <p:spPr>
          <a:xfrm>
            <a:off x="11364721" y="6260830"/>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p:nvPr/>
        </p:nvSpPr>
        <p:spPr>
          <a:xfrm rot="10800000" flipH="1">
            <a:off x="0" y="875100"/>
            <a:ext cx="12192000" cy="5982900"/>
          </a:xfrm>
          <a:prstGeom prst="rect">
            <a:avLst/>
          </a:prstGeom>
          <a:solidFill>
            <a:schemeClr val="accent4"/>
          </a:solidFill>
          <a:ln>
            <a:noFill/>
          </a:ln>
        </p:spPr>
        <p:txBody>
          <a:bodyPr lIns="121900" tIns="121900" rIns="121900" bIns="121900" anchor="ctr" anchorCtr="0">
            <a:noAutofit/>
          </a:bodyPr>
          <a:lstStyle/>
          <a:p>
            <a:pPr lvl="0">
              <a:spcBef>
                <a:spcPts val="0"/>
              </a:spcBef>
              <a:buNone/>
            </a:pPr>
            <a:endParaRPr/>
          </a:p>
        </p:txBody>
      </p:sp>
      <p:sp>
        <p:nvSpPr>
          <p:cNvPr id="33" name="Shape 33"/>
          <p:cNvSpPr/>
          <p:nvPr/>
        </p:nvSpPr>
        <p:spPr>
          <a:xfrm>
            <a:off x="0" y="875133"/>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21900" tIns="121900" rIns="121900" bIns="121900" anchor="ctr" anchorCtr="0">
            <a:noAutofit/>
          </a:bodyPr>
          <a:lstStyle/>
          <a:p>
            <a:pPr lvl="0">
              <a:spcBef>
                <a:spcPts val="0"/>
              </a:spcBef>
              <a:buNone/>
            </a:pPr>
            <a:endParaRPr/>
          </a:p>
        </p:txBody>
      </p:sp>
      <p:sp>
        <p:nvSpPr>
          <p:cNvPr id="34" name="Shape 34"/>
          <p:cNvSpPr txBox="1">
            <a:spLocks noGrp="1"/>
          </p:cNvSpPr>
          <p:nvPr>
            <p:ph type="title"/>
          </p:nvPr>
        </p:nvSpPr>
        <p:spPr>
          <a:xfrm>
            <a:off x="131000" y="21800"/>
            <a:ext cx="11768700" cy="803700"/>
          </a:xfrm>
          <a:prstGeom prst="rect">
            <a:avLst/>
          </a:prstGeom>
        </p:spPr>
        <p:txBody>
          <a:bodyPr lIns="121900" tIns="121900" rIns="121900" bIns="121900" anchor="ctr"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5" name="Shape 35"/>
          <p:cNvSpPr txBox="1">
            <a:spLocks noGrp="1"/>
          </p:cNvSpPr>
          <p:nvPr>
            <p:ph type="sldNum" idx="12"/>
          </p:nvPr>
        </p:nvSpPr>
        <p:spPr>
          <a:xfrm>
            <a:off x="11364721" y="6260830"/>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7" name="Shape 37"/>
          <p:cNvSpPr txBox="1"/>
          <p:nvPr/>
        </p:nvSpPr>
        <p:spPr>
          <a:xfrm rot="10800000" flipH="1">
            <a:off x="4368800" y="33"/>
            <a:ext cx="7823100" cy="6858000"/>
          </a:xfrm>
          <a:prstGeom prst="rect">
            <a:avLst/>
          </a:prstGeom>
          <a:solidFill>
            <a:schemeClr val="accent4"/>
          </a:solidFill>
          <a:ln>
            <a:noFill/>
          </a:ln>
        </p:spPr>
        <p:txBody>
          <a:bodyPr lIns="121900" tIns="121900" rIns="121900" bIns="121900" anchor="ctr" anchorCtr="0">
            <a:noAutofit/>
          </a:bodyPr>
          <a:lstStyle/>
          <a:p>
            <a:pPr lvl="0">
              <a:spcBef>
                <a:spcPts val="0"/>
              </a:spcBef>
              <a:buNone/>
            </a:pPr>
            <a:endParaRPr/>
          </a:p>
        </p:txBody>
      </p:sp>
      <p:sp>
        <p:nvSpPr>
          <p:cNvPr id="38" name="Shape 38"/>
          <p:cNvSpPr/>
          <p:nvPr/>
        </p:nvSpPr>
        <p:spPr>
          <a:xfrm rot="-5400000">
            <a:off x="1012250" y="3356550"/>
            <a:ext cx="6858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21900" tIns="121900" rIns="121900" bIns="121900" anchor="ctr" anchorCtr="0">
            <a:noAutofit/>
          </a:bodyPr>
          <a:lstStyle/>
          <a:p>
            <a:pPr lvl="0">
              <a:spcBef>
                <a:spcPts val="0"/>
              </a:spcBef>
              <a:buNone/>
            </a:pPr>
            <a:endParaRPr/>
          </a:p>
        </p:txBody>
      </p:sp>
      <p:sp>
        <p:nvSpPr>
          <p:cNvPr id="39" name="Shape 39"/>
          <p:cNvSpPr txBox="1">
            <a:spLocks noGrp="1"/>
          </p:cNvSpPr>
          <p:nvPr>
            <p:ph type="title"/>
          </p:nvPr>
        </p:nvSpPr>
        <p:spPr>
          <a:xfrm>
            <a:off x="301436" y="477066"/>
            <a:ext cx="3744000" cy="1271100"/>
          </a:xfrm>
          <a:prstGeom prst="rect">
            <a:avLst/>
          </a:prstGeom>
        </p:spPr>
        <p:txBody>
          <a:bodyPr lIns="121900" tIns="121900" rIns="121900" bIns="121900" anchor="b" anchorCtr="0"/>
          <a:lstStyle>
            <a:lvl1pPr lvl="0">
              <a:spcBef>
                <a:spcPts val="0"/>
              </a:spcBef>
              <a:buSzPct val="100000"/>
              <a:defRPr sz="3200"/>
            </a:lvl1pPr>
            <a:lvl2pPr lvl="1">
              <a:spcBef>
                <a:spcPts val="0"/>
              </a:spcBef>
              <a:buSzPct val="100000"/>
              <a:defRPr sz="3200"/>
            </a:lvl2pPr>
            <a:lvl3pPr lvl="2">
              <a:spcBef>
                <a:spcPts val="0"/>
              </a:spcBef>
              <a:buSzPct val="100000"/>
              <a:defRPr sz="3200"/>
            </a:lvl3pPr>
            <a:lvl4pPr lvl="3">
              <a:spcBef>
                <a:spcPts val="0"/>
              </a:spcBef>
              <a:buSzPct val="100000"/>
              <a:defRPr sz="3200"/>
            </a:lvl4pPr>
            <a:lvl5pPr lvl="4">
              <a:spcBef>
                <a:spcPts val="0"/>
              </a:spcBef>
              <a:buSzPct val="100000"/>
              <a:defRPr sz="3200"/>
            </a:lvl5pPr>
            <a:lvl6pPr lvl="5">
              <a:spcBef>
                <a:spcPts val="0"/>
              </a:spcBef>
              <a:buSzPct val="100000"/>
              <a:defRPr sz="3200"/>
            </a:lvl6pPr>
            <a:lvl7pPr lvl="6">
              <a:spcBef>
                <a:spcPts val="0"/>
              </a:spcBef>
              <a:buSzPct val="100000"/>
              <a:defRPr sz="3200"/>
            </a:lvl7pPr>
            <a:lvl8pPr lvl="7">
              <a:spcBef>
                <a:spcPts val="0"/>
              </a:spcBef>
              <a:buSzPct val="100000"/>
              <a:defRPr sz="3200"/>
            </a:lvl8pPr>
            <a:lvl9pPr lvl="8">
              <a:spcBef>
                <a:spcPts val="0"/>
              </a:spcBef>
              <a:buSzPct val="100000"/>
              <a:defRPr sz="3200"/>
            </a:lvl9pPr>
          </a:lstStyle>
          <a:p>
            <a:endParaRPr/>
          </a:p>
        </p:txBody>
      </p:sp>
      <p:sp>
        <p:nvSpPr>
          <p:cNvPr id="40" name="Shape 40"/>
          <p:cNvSpPr txBox="1">
            <a:spLocks noGrp="1"/>
          </p:cNvSpPr>
          <p:nvPr>
            <p:ph type="body" idx="1"/>
          </p:nvPr>
        </p:nvSpPr>
        <p:spPr>
          <a:xfrm>
            <a:off x="301433" y="1954400"/>
            <a:ext cx="3744000" cy="4218000"/>
          </a:xfrm>
          <a:prstGeom prst="rect">
            <a:avLst/>
          </a:prstGeom>
        </p:spPr>
        <p:txBody>
          <a:bodyPr lIns="121900" tIns="121900" rIns="121900" bIns="121900" anchor="t" anchorCtr="0"/>
          <a:lstStyle>
            <a:lvl1pPr lvl="0">
              <a:spcBef>
                <a:spcPts val="0"/>
              </a:spcBef>
              <a:buClr>
                <a:schemeClr val="lt1"/>
              </a:buClr>
              <a:buSzPct val="100000"/>
              <a:defRPr sz="1600">
                <a:solidFill>
                  <a:schemeClr val="lt1"/>
                </a:solidFill>
              </a:defRPr>
            </a:lvl1pPr>
            <a:lvl2pPr lvl="1">
              <a:spcBef>
                <a:spcPts val="0"/>
              </a:spcBef>
              <a:buClr>
                <a:schemeClr val="lt1"/>
              </a:buClr>
              <a:buSzPct val="100000"/>
              <a:defRPr sz="1600">
                <a:solidFill>
                  <a:schemeClr val="lt1"/>
                </a:solidFill>
              </a:defRPr>
            </a:lvl2pPr>
            <a:lvl3pPr lvl="2">
              <a:spcBef>
                <a:spcPts val="0"/>
              </a:spcBef>
              <a:buClr>
                <a:schemeClr val="lt1"/>
              </a:buClr>
              <a:buSzPct val="100000"/>
              <a:defRPr sz="1600">
                <a:solidFill>
                  <a:schemeClr val="lt1"/>
                </a:solidFill>
              </a:defRPr>
            </a:lvl3pPr>
            <a:lvl4pPr lvl="3">
              <a:spcBef>
                <a:spcPts val="0"/>
              </a:spcBef>
              <a:buClr>
                <a:schemeClr val="lt1"/>
              </a:buClr>
              <a:buSzPct val="100000"/>
              <a:defRPr sz="1600">
                <a:solidFill>
                  <a:schemeClr val="lt1"/>
                </a:solidFill>
              </a:defRPr>
            </a:lvl4pPr>
            <a:lvl5pPr lvl="4">
              <a:spcBef>
                <a:spcPts val="0"/>
              </a:spcBef>
              <a:buClr>
                <a:schemeClr val="lt1"/>
              </a:buClr>
              <a:buSzPct val="100000"/>
              <a:defRPr sz="1600">
                <a:solidFill>
                  <a:schemeClr val="lt1"/>
                </a:solidFill>
              </a:defRPr>
            </a:lvl5pPr>
            <a:lvl6pPr lvl="5">
              <a:spcBef>
                <a:spcPts val="0"/>
              </a:spcBef>
              <a:buClr>
                <a:schemeClr val="lt1"/>
              </a:buClr>
              <a:buSzPct val="100000"/>
              <a:defRPr sz="1600">
                <a:solidFill>
                  <a:schemeClr val="lt1"/>
                </a:solidFill>
              </a:defRPr>
            </a:lvl6pPr>
            <a:lvl7pPr lvl="6">
              <a:spcBef>
                <a:spcPts val="0"/>
              </a:spcBef>
              <a:buClr>
                <a:schemeClr val="lt1"/>
              </a:buClr>
              <a:buSzPct val="100000"/>
              <a:defRPr sz="1600">
                <a:solidFill>
                  <a:schemeClr val="lt1"/>
                </a:solidFill>
              </a:defRPr>
            </a:lvl7pPr>
            <a:lvl8pPr lvl="7">
              <a:spcBef>
                <a:spcPts val="0"/>
              </a:spcBef>
              <a:buClr>
                <a:schemeClr val="lt1"/>
              </a:buClr>
              <a:buSzPct val="100000"/>
              <a:defRPr sz="1600">
                <a:solidFill>
                  <a:schemeClr val="lt1"/>
                </a:solidFill>
              </a:defRPr>
            </a:lvl8pPr>
            <a:lvl9pPr lvl="8">
              <a:spcBef>
                <a:spcPts val="0"/>
              </a:spcBef>
              <a:buClr>
                <a:schemeClr val="lt1"/>
              </a:buClr>
              <a:buSzPct val="100000"/>
              <a:defRPr sz="1600">
                <a:solidFill>
                  <a:schemeClr val="lt1"/>
                </a:solidFill>
              </a:defRPr>
            </a:lvl9pPr>
          </a:lstStyle>
          <a:p>
            <a:endParaRPr/>
          </a:p>
        </p:txBody>
      </p:sp>
      <p:sp>
        <p:nvSpPr>
          <p:cNvPr id="41" name="Shape 41"/>
          <p:cNvSpPr txBox="1">
            <a:spLocks noGrp="1"/>
          </p:cNvSpPr>
          <p:nvPr>
            <p:ph type="sldNum" idx="12"/>
          </p:nvPr>
        </p:nvSpPr>
        <p:spPr>
          <a:xfrm>
            <a:off x="11364721" y="6260830"/>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53666" y="651000"/>
            <a:ext cx="8302800" cy="5454300"/>
          </a:xfrm>
          <a:prstGeom prst="rect">
            <a:avLst/>
          </a:prstGeom>
        </p:spPr>
        <p:txBody>
          <a:bodyPr lIns="121900" tIns="121900" rIns="121900" bIns="121900" anchor="ctr" anchorCtr="0"/>
          <a:lstStyle>
            <a:lvl1pPr lvl="0">
              <a:spcBef>
                <a:spcPts val="0"/>
              </a:spcBef>
              <a:buSzPct val="100000"/>
              <a:defRPr sz="8000"/>
            </a:lvl1pPr>
            <a:lvl2pPr lvl="1">
              <a:spcBef>
                <a:spcPts val="0"/>
              </a:spcBef>
              <a:buSzPct val="100000"/>
              <a:defRPr sz="8000"/>
            </a:lvl2pPr>
            <a:lvl3pPr lvl="2">
              <a:spcBef>
                <a:spcPts val="0"/>
              </a:spcBef>
              <a:buSzPct val="100000"/>
              <a:defRPr sz="8000"/>
            </a:lvl3pPr>
            <a:lvl4pPr lvl="3">
              <a:spcBef>
                <a:spcPts val="0"/>
              </a:spcBef>
              <a:buSzPct val="100000"/>
              <a:defRPr sz="8000"/>
            </a:lvl4pPr>
            <a:lvl5pPr lvl="4">
              <a:spcBef>
                <a:spcPts val="0"/>
              </a:spcBef>
              <a:buSzPct val="100000"/>
              <a:defRPr sz="8000"/>
            </a:lvl5pPr>
            <a:lvl6pPr lvl="5">
              <a:spcBef>
                <a:spcPts val="0"/>
              </a:spcBef>
              <a:buSzPct val="100000"/>
              <a:defRPr sz="8000"/>
            </a:lvl6pPr>
            <a:lvl7pPr lvl="6">
              <a:spcBef>
                <a:spcPts val="0"/>
              </a:spcBef>
              <a:buSzPct val="100000"/>
              <a:defRPr sz="8000"/>
            </a:lvl7pPr>
            <a:lvl8pPr lvl="7">
              <a:spcBef>
                <a:spcPts val="0"/>
              </a:spcBef>
              <a:buSzPct val="100000"/>
              <a:defRPr sz="8000"/>
            </a:lvl8pPr>
            <a:lvl9pPr lvl="8">
              <a:spcBef>
                <a:spcPts val="0"/>
              </a:spcBef>
              <a:buSzPct val="100000"/>
              <a:defRPr sz="8000"/>
            </a:lvl9pPr>
          </a:lstStyle>
          <a:p>
            <a:endParaRPr/>
          </a:p>
        </p:txBody>
      </p:sp>
      <p:sp>
        <p:nvSpPr>
          <p:cNvPr id="44" name="Shape 44"/>
          <p:cNvSpPr txBox="1">
            <a:spLocks noGrp="1"/>
          </p:cNvSpPr>
          <p:nvPr>
            <p:ph type="sldNum" idx="12"/>
          </p:nvPr>
        </p:nvSpPr>
        <p:spPr>
          <a:xfrm>
            <a:off x="11364721" y="6260830"/>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solidFill>
                  <a:schemeClr val="lt1"/>
                </a:solidFill>
              </a:rPr>
              <a:t>‹#›</a:t>
            </a:fld>
            <a:endParaRPr lang="en-US">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flipH="1">
            <a:off x="0" y="0"/>
            <a:ext cx="6096000" cy="6858000"/>
          </a:xfrm>
          <a:prstGeom prst="rect">
            <a:avLst/>
          </a:prstGeom>
          <a:solidFill>
            <a:schemeClr val="accent4"/>
          </a:solidFill>
          <a:ln>
            <a:noFill/>
          </a:ln>
        </p:spPr>
        <p:txBody>
          <a:bodyPr lIns="121900" tIns="121900" rIns="121900" bIns="121900" anchor="ctr" anchorCtr="0">
            <a:noAutofit/>
          </a:bodyPr>
          <a:lstStyle/>
          <a:p>
            <a:pPr lvl="0">
              <a:spcBef>
                <a:spcPts val="0"/>
              </a:spcBef>
              <a:buNone/>
            </a:pPr>
            <a:endParaRPr/>
          </a:p>
        </p:txBody>
      </p:sp>
      <p:sp>
        <p:nvSpPr>
          <p:cNvPr id="47" name="Shape 47"/>
          <p:cNvSpPr/>
          <p:nvPr/>
        </p:nvSpPr>
        <p:spPr>
          <a:xfrm rot="5400000">
            <a:off x="2595233" y="3356900"/>
            <a:ext cx="68571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21900" tIns="121900" rIns="121900" bIns="121900" anchor="ctr" anchorCtr="0">
            <a:noAutofit/>
          </a:bodyPr>
          <a:lstStyle/>
          <a:p>
            <a:pPr lvl="0">
              <a:spcBef>
                <a:spcPts val="0"/>
              </a:spcBef>
              <a:buNone/>
            </a:pPr>
            <a:endParaRPr/>
          </a:p>
        </p:txBody>
      </p:sp>
      <p:sp>
        <p:nvSpPr>
          <p:cNvPr id="48" name="Shape 48"/>
          <p:cNvSpPr txBox="1">
            <a:spLocks noGrp="1"/>
          </p:cNvSpPr>
          <p:nvPr>
            <p:ph type="title"/>
          </p:nvPr>
        </p:nvSpPr>
        <p:spPr>
          <a:xfrm>
            <a:off x="354000" y="1644233"/>
            <a:ext cx="5393700" cy="1976400"/>
          </a:xfrm>
          <a:prstGeom prst="rect">
            <a:avLst/>
          </a:prstGeom>
        </p:spPr>
        <p:txBody>
          <a:bodyPr lIns="121900" tIns="121900" rIns="121900" bIns="121900" anchor="b" anchorCtr="0"/>
          <a:lstStyle>
            <a:lvl1pPr lvl="0" algn="ctr">
              <a:spcBef>
                <a:spcPts val="0"/>
              </a:spcBef>
              <a:buClr>
                <a:schemeClr val="dk2"/>
              </a:buClr>
              <a:buSzPct val="100000"/>
              <a:defRPr sz="5600">
                <a:solidFill>
                  <a:schemeClr val="dk2"/>
                </a:solidFill>
              </a:defRPr>
            </a:lvl1pPr>
            <a:lvl2pPr lvl="1" algn="ctr">
              <a:spcBef>
                <a:spcPts val="0"/>
              </a:spcBef>
              <a:buClr>
                <a:schemeClr val="dk2"/>
              </a:buClr>
              <a:buSzPct val="100000"/>
              <a:defRPr sz="5600">
                <a:solidFill>
                  <a:schemeClr val="dk2"/>
                </a:solidFill>
              </a:defRPr>
            </a:lvl2pPr>
            <a:lvl3pPr lvl="2" algn="ctr">
              <a:spcBef>
                <a:spcPts val="0"/>
              </a:spcBef>
              <a:buClr>
                <a:schemeClr val="dk2"/>
              </a:buClr>
              <a:buSzPct val="100000"/>
              <a:defRPr sz="5600">
                <a:solidFill>
                  <a:schemeClr val="dk2"/>
                </a:solidFill>
              </a:defRPr>
            </a:lvl3pPr>
            <a:lvl4pPr lvl="3" algn="ctr">
              <a:spcBef>
                <a:spcPts val="0"/>
              </a:spcBef>
              <a:buClr>
                <a:schemeClr val="dk2"/>
              </a:buClr>
              <a:buSzPct val="100000"/>
              <a:defRPr sz="5600">
                <a:solidFill>
                  <a:schemeClr val="dk2"/>
                </a:solidFill>
              </a:defRPr>
            </a:lvl4pPr>
            <a:lvl5pPr lvl="4" algn="ctr">
              <a:spcBef>
                <a:spcPts val="0"/>
              </a:spcBef>
              <a:buClr>
                <a:schemeClr val="dk2"/>
              </a:buClr>
              <a:buSzPct val="100000"/>
              <a:defRPr sz="5600">
                <a:solidFill>
                  <a:schemeClr val="dk2"/>
                </a:solidFill>
              </a:defRPr>
            </a:lvl5pPr>
            <a:lvl6pPr lvl="5" algn="ctr">
              <a:spcBef>
                <a:spcPts val="0"/>
              </a:spcBef>
              <a:buClr>
                <a:schemeClr val="dk2"/>
              </a:buClr>
              <a:buSzPct val="100000"/>
              <a:defRPr sz="5600">
                <a:solidFill>
                  <a:schemeClr val="dk2"/>
                </a:solidFill>
              </a:defRPr>
            </a:lvl6pPr>
            <a:lvl7pPr lvl="6" algn="ctr">
              <a:spcBef>
                <a:spcPts val="0"/>
              </a:spcBef>
              <a:buClr>
                <a:schemeClr val="dk2"/>
              </a:buClr>
              <a:buSzPct val="100000"/>
              <a:defRPr sz="5600">
                <a:solidFill>
                  <a:schemeClr val="dk2"/>
                </a:solidFill>
              </a:defRPr>
            </a:lvl7pPr>
            <a:lvl8pPr lvl="7" algn="ctr">
              <a:spcBef>
                <a:spcPts val="0"/>
              </a:spcBef>
              <a:buClr>
                <a:schemeClr val="dk2"/>
              </a:buClr>
              <a:buSzPct val="100000"/>
              <a:defRPr sz="5600">
                <a:solidFill>
                  <a:schemeClr val="dk2"/>
                </a:solidFill>
              </a:defRPr>
            </a:lvl8pPr>
            <a:lvl9pPr lvl="8" algn="ctr">
              <a:spcBef>
                <a:spcPts val="0"/>
              </a:spcBef>
              <a:buClr>
                <a:schemeClr val="dk2"/>
              </a:buClr>
              <a:buSzPct val="100000"/>
              <a:defRPr sz="5600">
                <a:solidFill>
                  <a:schemeClr val="dk2"/>
                </a:solidFill>
              </a:defRPr>
            </a:lvl9pPr>
          </a:lstStyle>
          <a:p>
            <a:endParaRPr/>
          </a:p>
        </p:txBody>
      </p:sp>
      <p:sp>
        <p:nvSpPr>
          <p:cNvPr id="49" name="Shape 49"/>
          <p:cNvSpPr txBox="1">
            <a:spLocks noGrp="1"/>
          </p:cNvSpPr>
          <p:nvPr>
            <p:ph type="subTitle" idx="1"/>
          </p:nvPr>
        </p:nvSpPr>
        <p:spPr>
          <a:xfrm>
            <a:off x="354000" y="3705955"/>
            <a:ext cx="5393700" cy="1646700"/>
          </a:xfrm>
          <a:prstGeom prst="rect">
            <a:avLst/>
          </a:prstGeom>
        </p:spPr>
        <p:txBody>
          <a:bodyPr lIns="121900" tIns="121900" rIns="121900" bIns="121900"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50" name="Shape 50"/>
          <p:cNvSpPr txBox="1">
            <a:spLocks noGrp="1"/>
          </p:cNvSpPr>
          <p:nvPr>
            <p:ph type="body" idx="2"/>
          </p:nvPr>
        </p:nvSpPr>
        <p:spPr>
          <a:xfrm>
            <a:off x="6586000" y="965600"/>
            <a:ext cx="5115900" cy="4926900"/>
          </a:xfrm>
          <a:prstGeom prst="rect">
            <a:avLst/>
          </a:prstGeom>
        </p:spPr>
        <p:txBody>
          <a:bodyPr lIns="121900" tIns="121900" rIns="121900" bIns="121900"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11364721" y="6260830"/>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solidFill>
                  <a:schemeClr val="lt1"/>
                </a:solidFill>
              </a:rPr>
              <a:t>‹#›</a:t>
            </a:fld>
            <a:endParaRPr lang="en-US">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p:nvPr/>
        </p:nvSpPr>
        <p:spPr>
          <a:xfrm rot="10800000" flipH="1">
            <a:off x="0" y="-100"/>
            <a:ext cx="12192000" cy="6261300"/>
          </a:xfrm>
          <a:prstGeom prst="rect">
            <a:avLst/>
          </a:prstGeom>
          <a:solidFill>
            <a:schemeClr val="accent4"/>
          </a:solidFill>
          <a:ln>
            <a:noFill/>
          </a:ln>
        </p:spPr>
        <p:txBody>
          <a:bodyPr lIns="121900" tIns="121900" rIns="121900" bIns="121900" anchor="ctr" anchorCtr="0">
            <a:noAutofit/>
          </a:bodyPr>
          <a:lstStyle/>
          <a:p>
            <a:pPr lvl="0">
              <a:spcBef>
                <a:spcPts val="0"/>
              </a:spcBef>
              <a:buNone/>
            </a:pPr>
            <a:endParaRPr/>
          </a:p>
        </p:txBody>
      </p:sp>
      <p:sp>
        <p:nvSpPr>
          <p:cNvPr id="54" name="Shape 54"/>
          <p:cNvSpPr/>
          <p:nvPr/>
        </p:nvSpPr>
        <p:spPr>
          <a:xfrm rot="10800000" flipH="1">
            <a:off x="0" y="6163733"/>
            <a:ext cx="12192000" cy="987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21900" tIns="121900" rIns="121900" bIns="121900" anchor="ctr" anchorCtr="0">
            <a:noAutofit/>
          </a:bodyPr>
          <a:lstStyle/>
          <a:p>
            <a:pPr lvl="0">
              <a:spcBef>
                <a:spcPts val="0"/>
              </a:spcBef>
              <a:buNone/>
            </a:pPr>
            <a:endParaRPr/>
          </a:p>
        </p:txBody>
      </p:sp>
      <p:sp>
        <p:nvSpPr>
          <p:cNvPr id="55" name="Shape 55"/>
          <p:cNvSpPr txBox="1">
            <a:spLocks noGrp="1"/>
          </p:cNvSpPr>
          <p:nvPr>
            <p:ph type="body" idx="1"/>
          </p:nvPr>
        </p:nvSpPr>
        <p:spPr>
          <a:xfrm>
            <a:off x="76200" y="6262433"/>
            <a:ext cx="11175900" cy="595500"/>
          </a:xfrm>
          <a:prstGeom prst="rect">
            <a:avLst/>
          </a:prstGeom>
        </p:spPr>
        <p:txBody>
          <a:bodyPr lIns="121900" tIns="121900" rIns="121900" bIns="121900" anchor="ctr" anchorCtr="0"/>
          <a:lstStyle>
            <a:lvl1pPr lvl="0">
              <a:lnSpc>
                <a:spcPct val="100000"/>
              </a:lnSpc>
              <a:spcBef>
                <a:spcPts val="0"/>
              </a:spcBef>
              <a:spcAft>
                <a:spcPts val="0"/>
              </a:spcAft>
              <a:buClr>
                <a:schemeClr val="lt1"/>
              </a:buClr>
              <a:buSzPct val="100000"/>
              <a:buNone/>
              <a:defRPr sz="1600">
                <a:solidFill>
                  <a:schemeClr val="lt1"/>
                </a:solidFill>
              </a:defRPr>
            </a:lvl1pPr>
          </a:lstStyle>
          <a:p>
            <a:endParaRPr/>
          </a:p>
        </p:txBody>
      </p:sp>
      <p:sp>
        <p:nvSpPr>
          <p:cNvPr id="56" name="Shape 56"/>
          <p:cNvSpPr txBox="1">
            <a:spLocks noGrp="1"/>
          </p:cNvSpPr>
          <p:nvPr>
            <p:ph type="sldNum" idx="12"/>
          </p:nvPr>
        </p:nvSpPr>
        <p:spPr>
          <a:xfrm>
            <a:off x="11364721" y="6260830"/>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solidFill>
                  <a:schemeClr val="lt1"/>
                </a:solidFill>
              </a:rPr>
              <a:t>‹#›</a:t>
            </a:fld>
            <a:endParaRPr lang="en-US">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29200" y="984966"/>
            <a:ext cx="10962900" cy="1023600"/>
          </a:xfrm>
          <a:prstGeom prst="rect">
            <a:avLst/>
          </a:prstGeom>
          <a:noFill/>
          <a:ln>
            <a:noFill/>
          </a:ln>
        </p:spPr>
        <p:txBody>
          <a:bodyPr lIns="121900" tIns="121900" rIns="121900" bIns="121900" anchor="b" anchorCtr="0"/>
          <a:lstStyle>
            <a:lvl1pPr lvl="0">
              <a:spcBef>
                <a:spcPts val="0"/>
              </a:spcBef>
              <a:buClr>
                <a:schemeClr val="lt1"/>
              </a:buClr>
              <a:buSzPct val="100000"/>
              <a:buFont typeface="Roboto"/>
              <a:buNone/>
              <a:defRPr sz="4300">
                <a:solidFill>
                  <a:schemeClr val="lt1"/>
                </a:solidFill>
                <a:latin typeface="Roboto"/>
                <a:ea typeface="Roboto"/>
                <a:cs typeface="Roboto"/>
                <a:sym typeface="Roboto"/>
              </a:defRPr>
            </a:lvl1pPr>
            <a:lvl2pPr lvl="1">
              <a:spcBef>
                <a:spcPts val="0"/>
              </a:spcBef>
              <a:buClr>
                <a:schemeClr val="lt1"/>
              </a:buClr>
              <a:buSzPct val="100000"/>
              <a:buFont typeface="Roboto"/>
              <a:buNone/>
              <a:defRPr sz="4300">
                <a:solidFill>
                  <a:schemeClr val="lt1"/>
                </a:solidFill>
                <a:latin typeface="Roboto"/>
                <a:ea typeface="Roboto"/>
                <a:cs typeface="Roboto"/>
                <a:sym typeface="Roboto"/>
              </a:defRPr>
            </a:lvl2pPr>
            <a:lvl3pPr lvl="2">
              <a:spcBef>
                <a:spcPts val="0"/>
              </a:spcBef>
              <a:buClr>
                <a:schemeClr val="lt1"/>
              </a:buClr>
              <a:buSzPct val="100000"/>
              <a:buFont typeface="Roboto"/>
              <a:buNone/>
              <a:defRPr sz="4300">
                <a:solidFill>
                  <a:schemeClr val="lt1"/>
                </a:solidFill>
                <a:latin typeface="Roboto"/>
                <a:ea typeface="Roboto"/>
                <a:cs typeface="Roboto"/>
                <a:sym typeface="Roboto"/>
              </a:defRPr>
            </a:lvl3pPr>
            <a:lvl4pPr lvl="3">
              <a:spcBef>
                <a:spcPts val="0"/>
              </a:spcBef>
              <a:buClr>
                <a:schemeClr val="lt1"/>
              </a:buClr>
              <a:buSzPct val="100000"/>
              <a:buFont typeface="Roboto"/>
              <a:buNone/>
              <a:defRPr sz="4300">
                <a:solidFill>
                  <a:schemeClr val="lt1"/>
                </a:solidFill>
                <a:latin typeface="Roboto"/>
                <a:ea typeface="Roboto"/>
                <a:cs typeface="Roboto"/>
                <a:sym typeface="Roboto"/>
              </a:defRPr>
            </a:lvl4pPr>
            <a:lvl5pPr lvl="4">
              <a:spcBef>
                <a:spcPts val="0"/>
              </a:spcBef>
              <a:buClr>
                <a:schemeClr val="lt1"/>
              </a:buClr>
              <a:buSzPct val="100000"/>
              <a:buFont typeface="Roboto"/>
              <a:buNone/>
              <a:defRPr sz="4300">
                <a:solidFill>
                  <a:schemeClr val="lt1"/>
                </a:solidFill>
                <a:latin typeface="Roboto"/>
                <a:ea typeface="Roboto"/>
                <a:cs typeface="Roboto"/>
                <a:sym typeface="Roboto"/>
              </a:defRPr>
            </a:lvl5pPr>
            <a:lvl6pPr lvl="5">
              <a:spcBef>
                <a:spcPts val="0"/>
              </a:spcBef>
              <a:buClr>
                <a:schemeClr val="lt1"/>
              </a:buClr>
              <a:buSzPct val="100000"/>
              <a:buFont typeface="Roboto"/>
              <a:buNone/>
              <a:defRPr sz="4300">
                <a:solidFill>
                  <a:schemeClr val="lt1"/>
                </a:solidFill>
                <a:latin typeface="Roboto"/>
                <a:ea typeface="Roboto"/>
                <a:cs typeface="Roboto"/>
                <a:sym typeface="Roboto"/>
              </a:defRPr>
            </a:lvl6pPr>
            <a:lvl7pPr lvl="6">
              <a:spcBef>
                <a:spcPts val="0"/>
              </a:spcBef>
              <a:buClr>
                <a:schemeClr val="lt1"/>
              </a:buClr>
              <a:buSzPct val="100000"/>
              <a:buFont typeface="Roboto"/>
              <a:buNone/>
              <a:defRPr sz="4300">
                <a:solidFill>
                  <a:schemeClr val="lt1"/>
                </a:solidFill>
                <a:latin typeface="Roboto"/>
                <a:ea typeface="Roboto"/>
                <a:cs typeface="Roboto"/>
                <a:sym typeface="Roboto"/>
              </a:defRPr>
            </a:lvl7pPr>
            <a:lvl8pPr lvl="7">
              <a:spcBef>
                <a:spcPts val="0"/>
              </a:spcBef>
              <a:buClr>
                <a:schemeClr val="lt1"/>
              </a:buClr>
              <a:buSzPct val="100000"/>
              <a:buFont typeface="Roboto"/>
              <a:buNone/>
              <a:defRPr sz="4300">
                <a:solidFill>
                  <a:schemeClr val="lt1"/>
                </a:solidFill>
                <a:latin typeface="Roboto"/>
                <a:ea typeface="Roboto"/>
                <a:cs typeface="Roboto"/>
                <a:sym typeface="Roboto"/>
              </a:defRPr>
            </a:lvl8pPr>
            <a:lvl9pPr lvl="8">
              <a:spcBef>
                <a:spcPts val="0"/>
              </a:spcBef>
              <a:buClr>
                <a:schemeClr val="lt1"/>
              </a:buClr>
              <a:buSzPct val="100000"/>
              <a:buFont typeface="Roboto"/>
              <a:buNone/>
              <a:defRPr sz="43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629200" y="2558766"/>
            <a:ext cx="10962900" cy="3613500"/>
          </a:xfrm>
          <a:prstGeom prst="rect">
            <a:avLst/>
          </a:prstGeom>
          <a:noFill/>
          <a:ln>
            <a:noFill/>
          </a:ln>
        </p:spPr>
        <p:txBody>
          <a:bodyPr lIns="121900" tIns="121900" rIns="121900" bIns="121900" anchor="t" anchorCtr="0"/>
          <a:lstStyle>
            <a:lvl1pPr lvl="0">
              <a:lnSpc>
                <a:spcPct val="115000"/>
              </a:lnSpc>
              <a:spcBef>
                <a:spcPts val="0"/>
              </a:spcBef>
              <a:spcAft>
                <a:spcPts val="2100"/>
              </a:spcAft>
              <a:buClr>
                <a:schemeClr val="lt2"/>
              </a:buClr>
              <a:buSzPct val="100000"/>
              <a:buFont typeface="Roboto"/>
              <a:defRPr sz="2400">
                <a:solidFill>
                  <a:schemeClr val="lt2"/>
                </a:solidFill>
                <a:latin typeface="Roboto"/>
                <a:ea typeface="Roboto"/>
                <a:cs typeface="Roboto"/>
                <a:sym typeface="Roboto"/>
              </a:defRPr>
            </a:lvl1pPr>
            <a:lvl2pPr lvl="1">
              <a:lnSpc>
                <a:spcPct val="115000"/>
              </a:lnSpc>
              <a:spcBef>
                <a:spcPts val="0"/>
              </a:spcBef>
              <a:spcAft>
                <a:spcPts val="2100"/>
              </a:spcAft>
              <a:buClr>
                <a:schemeClr val="lt2"/>
              </a:buClr>
              <a:buSzPct val="100000"/>
              <a:buFont typeface="Roboto"/>
              <a:defRPr sz="1900">
                <a:solidFill>
                  <a:schemeClr val="lt2"/>
                </a:solidFill>
                <a:latin typeface="Roboto"/>
                <a:ea typeface="Roboto"/>
                <a:cs typeface="Roboto"/>
                <a:sym typeface="Roboto"/>
              </a:defRPr>
            </a:lvl2pPr>
            <a:lvl3pPr lvl="2">
              <a:lnSpc>
                <a:spcPct val="115000"/>
              </a:lnSpc>
              <a:spcBef>
                <a:spcPts val="0"/>
              </a:spcBef>
              <a:spcAft>
                <a:spcPts val="2100"/>
              </a:spcAft>
              <a:buClr>
                <a:schemeClr val="lt2"/>
              </a:buClr>
              <a:buSzPct val="100000"/>
              <a:buFont typeface="Roboto"/>
              <a:defRPr sz="1900">
                <a:solidFill>
                  <a:schemeClr val="lt2"/>
                </a:solidFill>
                <a:latin typeface="Roboto"/>
                <a:ea typeface="Roboto"/>
                <a:cs typeface="Roboto"/>
                <a:sym typeface="Roboto"/>
              </a:defRPr>
            </a:lvl3pPr>
            <a:lvl4pPr lvl="3">
              <a:lnSpc>
                <a:spcPct val="115000"/>
              </a:lnSpc>
              <a:spcBef>
                <a:spcPts val="0"/>
              </a:spcBef>
              <a:spcAft>
                <a:spcPts val="2100"/>
              </a:spcAft>
              <a:buClr>
                <a:schemeClr val="lt2"/>
              </a:buClr>
              <a:buSzPct val="100000"/>
              <a:buFont typeface="Roboto"/>
              <a:defRPr sz="1900">
                <a:solidFill>
                  <a:schemeClr val="lt2"/>
                </a:solidFill>
                <a:latin typeface="Roboto"/>
                <a:ea typeface="Roboto"/>
                <a:cs typeface="Roboto"/>
                <a:sym typeface="Roboto"/>
              </a:defRPr>
            </a:lvl4pPr>
            <a:lvl5pPr lvl="4">
              <a:lnSpc>
                <a:spcPct val="115000"/>
              </a:lnSpc>
              <a:spcBef>
                <a:spcPts val="0"/>
              </a:spcBef>
              <a:spcAft>
                <a:spcPts val="2100"/>
              </a:spcAft>
              <a:buClr>
                <a:schemeClr val="lt2"/>
              </a:buClr>
              <a:buSzPct val="100000"/>
              <a:buFont typeface="Roboto"/>
              <a:defRPr sz="1900">
                <a:solidFill>
                  <a:schemeClr val="lt2"/>
                </a:solidFill>
                <a:latin typeface="Roboto"/>
                <a:ea typeface="Roboto"/>
                <a:cs typeface="Roboto"/>
                <a:sym typeface="Roboto"/>
              </a:defRPr>
            </a:lvl5pPr>
            <a:lvl6pPr lvl="5">
              <a:lnSpc>
                <a:spcPct val="115000"/>
              </a:lnSpc>
              <a:spcBef>
                <a:spcPts val="0"/>
              </a:spcBef>
              <a:spcAft>
                <a:spcPts val="2100"/>
              </a:spcAft>
              <a:buClr>
                <a:schemeClr val="lt2"/>
              </a:buClr>
              <a:buSzPct val="100000"/>
              <a:buFont typeface="Roboto"/>
              <a:defRPr sz="1900">
                <a:solidFill>
                  <a:schemeClr val="lt2"/>
                </a:solidFill>
                <a:latin typeface="Roboto"/>
                <a:ea typeface="Roboto"/>
                <a:cs typeface="Roboto"/>
                <a:sym typeface="Roboto"/>
              </a:defRPr>
            </a:lvl6pPr>
            <a:lvl7pPr lvl="6">
              <a:lnSpc>
                <a:spcPct val="115000"/>
              </a:lnSpc>
              <a:spcBef>
                <a:spcPts val="0"/>
              </a:spcBef>
              <a:spcAft>
                <a:spcPts val="2100"/>
              </a:spcAft>
              <a:buClr>
                <a:schemeClr val="lt2"/>
              </a:buClr>
              <a:buSzPct val="100000"/>
              <a:buFont typeface="Roboto"/>
              <a:defRPr sz="1900">
                <a:solidFill>
                  <a:schemeClr val="lt2"/>
                </a:solidFill>
                <a:latin typeface="Roboto"/>
                <a:ea typeface="Roboto"/>
                <a:cs typeface="Roboto"/>
                <a:sym typeface="Roboto"/>
              </a:defRPr>
            </a:lvl7pPr>
            <a:lvl8pPr lvl="7">
              <a:lnSpc>
                <a:spcPct val="115000"/>
              </a:lnSpc>
              <a:spcBef>
                <a:spcPts val="0"/>
              </a:spcBef>
              <a:spcAft>
                <a:spcPts val="2100"/>
              </a:spcAft>
              <a:buClr>
                <a:schemeClr val="lt2"/>
              </a:buClr>
              <a:buSzPct val="100000"/>
              <a:buFont typeface="Roboto"/>
              <a:defRPr sz="1900">
                <a:solidFill>
                  <a:schemeClr val="lt2"/>
                </a:solidFill>
                <a:latin typeface="Roboto"/>
                <a:ea typeface="Roboto"/>
                <a:cs typeface="Roboto"/>
                <a:sym typeface="Roboto"/>
              </a:defRPr>
            </a:lvl8pPr>
            <a:lvl9pPr lvl="8">
              <a:lnSpc>
                <a:spcPct val="115000"/>
              </a:lnSpc>
              <a:spcBef>
                <a:spcPts val="0"/>
              </a:spcBef>
              <a:spcAft>
                <a:spcPts val="2100"/>
              </a:spcAft>
              <a:buClr>
                <a:schemeClr val="lt2"/>
              </a:buClr>
              <a:buSzPct val="100000"/>
              <a:buFont typeface="Roboto"/>
              <a:defRPr sz="1900">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11364721" y="6260830"/>
            <a:ext cx="731700" cy="524700"/>
          </a:xfrm>
          <a:prstGeom prst="rect">
            <a:avLst/>
          </a:prstGeom>
          <a:noFill/>
          <a:ln>
            <a:noFill/>
          </a:ln>
        </p:spPr>
        <p:txBody>
          <a:bodyPr lIns="121900" tIns="121900" rIns="121900" bIns="121900" anchor="ctr" anchorCtr="0">
            <a:noAutofit/>
          </a:bodyPr>
          <a:lstStyle/>
          <a:p>
            <a:pPr lvl="0" algn="r">
              <a:spcBef>
                <a:spcPts val="0"/>
              </a:spcBef>
              <a:buNone/>
            </a:pPr>
            <a:fld id="{00000000-1234-1234-1234-123412341234}" type="slidenum">
              <a:rPr lang="en-US" sz="1300">
                <a:solidFill>
                  <a:schemeClr val="lt2"/>
                </a:solidFill>
                <a:latin typeface="Roboto"/>
                <a:ea typeface="Roboto"/>
                <a:cs typeface="Roboto"/>
                <a:sym typeface="Roboto"/>
              </a:rPr>
              <a:t>‹#›</a:t>
            </a:fld>
            <a:endParaRPr lang="en-US" sz="13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hyperlink" Target="https://www.docker.com/what-docker" TargetMode="Externa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www.docker.com/customers"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hyperlink" Target="https://speakerdeck.com/teddziuba/docker-at-ebay"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hyperlink" Target="https://www.openshift.com/blogs/technical-thoughts-on-openshift-and-docker" TargetMode="External"/><Relationship Id="rId4" Type="http://schemas.openxmlformats.org/officeDocument/2006/relationships/hyperlink" Target="http://blog.howareyou.com/post/62157486858/continuous-delivery-with-docker-and-jenkins-part-i"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blog.docker.io/2013/07/docker-desktop-your-desktop-over-ssh-running-inside-of-a-docker-container/"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docs.docker.com/linux/"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hyperlink" Target="http://localhost:25890/" TargetMode="External"/><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5.xml"/><Relationship Id="rId16"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4.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8.jp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hyperlink" Target="http://docs.docker.io/terms/image/" TargetMode="External"/><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42.png"/><Relationship Id="rId2" Type="http://schemas.openxmlformats.org/officeDocument/2006/relationships/notesSlide" Target="../notesSlides/notesSlide7.xml"/><Relationship Id="rId16" Type="http://schemas.openxmlformats.org/officeDocument/2006/relationships/image" Target="../media/image41.jpg"/><Relationship Id="rId1" Type="http://schemas.openxmlformats.org/officeDocument/2006/relationships/slideLayout" Target="../slideLayouts/slideLayout5.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40.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39.png"/><Relationship Id="rId9" Type="http://schemas.openxmlformats.org/officeDocument/2006/relationships/image" Target="../media/image19.png"/><Relationship Id="rId14" Type="http://schemas.openxmlformats.org/officeDocument/2006/relationships/image" Target="../media/image2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hyperlink" Target="http://www.docker.io/" TargetMode="External"/><Relationship Id="rId2" Type="http://schemas.openxmlformats.org/officeDocument/2006/relationships/notesSlide" Target="../notesSlides/notesSlide76.xml"/><Relationship Id="rId1" Type="http://schemas.openxmlformats.org/officeDocument/2006/relationships/slideLayout" Target="../slideLayouts/slideLayout5.xml"/><Relationship Id="rId4" Type="http://schemas.openxmlformats.org/officeDocument/2006/relationships/hyperlink" Target="http://www.docker.io/the-whole-story/"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43.png"/><Relationship Id="rId4" Type="http://schemas.openxmlformats.org/officeDocument/2006/relationships/image" Target="../media/image3.png"/><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p:nvPr/>
        </p:nvSpPr>
        <p:spPr>
          <a:xfrm>
            <a:off x="1449720" y="3941639"/>
            <a:ext cx="9143639" cy="2387159"/>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SzPct val="25000"/>
              <a:buNone/>
            </a:pPr>
            <a:r>
              <a:rPr lang="en-US" sz="5400" b="0" i="0" u="none" strike="noStrike" cap="none">
                <a:solidFill>
                  <a:srgbClr val="394D54"/>
                </a:solidFill>
                <a:latin typeface="Cabin"/>
                <a:ea typeface="Cabin"/>
                <a:cs typeface="Cabin"/>
                <a:sym typeface="Cabin"/>
              </a:rPr>
              <a:t/>
            </a:r>
            <a:br>
              <a:rPr lang="en-US" sz="5400" b="0" i="0" u="none" strike="noStrike" cap="none">
                <a:solidFill>
                  <a:srgbClr val="394D54"/>
                </a:solidFill>
                <a:latin typeface="Cabin"/>
                <a:ea typeface="Cabin"/>
                <a:cs typeface="Cabin"/>
                <a:sym typeface="Cabin"/>
              </a:rPr>
            </a:br>
            <a:r>
              <a:rPr lang="en-US" sz="5400" b="0" i="0" u="none" strike="noStrike" cap="none">
                <a:solidFill>
                  <a:srgbClr val="394D54"/>
                </a:solidFill>
                <a:latin typeface="Cabin"/>
                <a:ea typeface="Cabin"/>
                <a:cs typeface="Cabin"/>
                <a:sym typeface="Cabin"/>
              </a:rPr>
              <a:t/>
            </a:r>
            <a:br>
              <a:rPr lang="en-US" sz="5400" b="0" i="0" u="none" strike="noStrike" cap="none">
                <a:solidFill>
                  <a:srgbClr val="394D54"/>
                </a:solidFill>
                <a:latin typeface="Cabin"/>
                <a:ea typeface="Cabin"/>
                <a:cs typeface="Cabin"/>
                <a:sym typeface="Cabin"/>
              </a:rPr>
            </a:br>
            <a:r>
              <a:rPr lang="en-US" sz="5400" b="0" i="0" u="none" strike="noStrike" cap="none">
                <a:solidFill>
                  <a:srgbClr val="394D54"/>
                </a:solidFill>
                <a:latin typeface="Cabin"/>
                <a:ea typeface="Cabin"/>
                <a:cs typeface="Cabin"/>
                <a:sym typeface="Cabin"/>
              </a:rPr>
              <a:t/>
            </a:r>
            <a:br>
              <a:rPr lang="en-US" sz="5400" b="0" i="0" u="none" strike="noStrike" cap="none">
                <a:solidFill>
                  <a:srgbClr val="394D54"/>
                </a:solidFill>
                <a:latin typeface="Cabin"/>
                <a:ea typeface="Cabin"/>
                <a:cs typeface="Cabin"/>
                <a:sym typeface="Cabin"/>
              </a:rPr>
            </a:br>
            <a:r>
              <a:rPr lang="en-US" sz="3959" b="1" i="0" u="none" strike="noStrike" cap="none">
                <a:solidFill>
                  <a:srgbClr val="394D54"/>
                </a:solidFill>
                <a:latin typeface="Cabin"/>
                <a:ea typeface="Cabin"/>
                <a:cs typeface="Cabin"/>
                <a:sym typeface="Cabin"/>
              </a:rPr>
              <a:t/>
            </a:r>
            <a:br>
              <a:rPr lang="en-US" sz="3959" b="1" i="0" u="none" strike="noStrike" cap="none">
                <a:solidFill>
                  <a:srgbClr val="394D54"/>
                </a:solidFill>
                <a:latin typeface="Cabin"/>
                <a:ea typeface="Cabin"/>
                <a:cs typeface="Cabin"/>
                <a:sym typeface="Cabin"/>
              </a:rPr>
            </a:br>
            <a:r>
              <a:rPr lang="en-US" sz="1800" b="1" i="0" u="none" strike="noStrike" cap="none">
                <a:solidFill>
                  <a:srgbClr val="394D54"/>
                </a:solidFill>
                <a:latin typeface="Cabin"/>
                <a:ea typeface="Cabin"/>
                <a:cs typeface="Cabin"/>
                <a:sym typeface="Cabin"/>
              </a:rPr>
              <a:t/>
            </a:r>
            <a:br>
              <a:rPr lang="en-US" sz="1800" b="1" i="0" u="none" strike="noStrike" cap="none">
                <a:solidFill>
                  <a:srgbClr val="394D54"/>
                </a:solidFill>
                <a:latin typeface="Cabin"/>
                <a:ea typeface="Cabin"/>
                <a:cs typeface="Cabin"/>
                <a:sym typeface="Cabin"/>
              </a:rPr>
            </a:br>
            <a:r>
              <a:rPr lang="en-US" sz="5400" b="1" i="0" u="none" strike="noStrike" cap="none">
                <a:solidFill>
                  <a:srgbClr val="394D54"/>
                </a:solidFill>
                <a:latin typeface="Cabin"/>
                <a:ea typeface="Cabin"/>
                <a:cs typeface="Cabin"/>
                <a:sym typeface="Cabin"/>
              </a:rPr>
              <a:t/>
            </a:r>
            <a:br>
              <a:rPr lang="en-US" sz="5400" b="1" i="0" u="none" strike="noStrike" cap="none">
                <a:solidFill>
                  <a:srgbClr val="394D54"/>
                </a:solidFill>
                <a:latin typeface="Cabin"/>
                <a:ea typeface="Cabin"/>
                <a:cs typeface="Cabin"/>
                <a:sym typeface="Cabin"/>
              </a:rPr>
            </a:br>
            <a:endParaRPr lang="en-US" sz="5400" b="1" i="0" u="none" strike="noStrike" cap="none">
              <a:solidFill>
                <a:srgbClr val="394D54"/>
              </a:solidFill>
              <a:latin typeface="Cabin"/>
              <a:ea typeface="Cabin"/>
              <a:cs typeface="Cabin"/>
              <a:sym typeface="Cabin"/>
            </a:endParaRPr>
          </a:p>
        </p:txBody>
      </p:sp>
      <p:pic>
        <p:nvPicPr>
          <p:cNvPr id="71" name="Shape 71"/>
          <p:cNvPicPr preferRelativeResize="0"/>
          <p:nvPr/>
        </p:nvPicPr>
        <p:blipFill rotWithShape="1">
          <a:blip r:embed="rId3">
            <a:alphaModFix/>
          </a:blip>
          <a:srcRect/>
          <a:stretch/>
        </p:blipFill>
        <p:spPr>
          <a:xfrm>
            <a:off x="3564180" y="204595"/>
            <a:ext cx="4711800" cy="3646800"/>
          </a:xfrm>
          <a:prstGeom prst="rect">
            <a:avLst/>
          </a:prstGeom>
          <a:noFill/>
          <a:ln>
            <a:noFill/>
          </a:ln>
        </p:spPr>
      </p:pic>
      <p:sp>
        <p:nvSpPr>
          <p:cNvPr id="72" name="Shape 72"/>
          <p:cNvSpPr txBox="1">
            <a:spLocks noGrp="1"/>
          </p:cNvSpPr>
          <p:nvPr>
            <p:ph type="ctrTitle"/>
          </p:nvPr>
        </p:nvSpPr>
        <p:spPr>
          <a:xfrm>
            <a:off x="520700" y="4025900"/>
            <a:ext cx="10962900" cy="1244700"/>
          </a:xfrm>
          <a:prstGeom prst="rect">
            <a:avLst/>
          </a:prstGeom>
        </p:spPr>
        <p:txBody>
          <a:bodyPr lIns="121900" tIns="121900" rIns="121900" bIns="121900" anchor="b" anchorCtr="0">
            <a:noAutofit/>
          </a:bodyPr>
          <a:lstStyle/>
          <a:p>
            <a:pPr lvl="0">
              <a:spcBef>
                <a:spcPts val="0"/>
              </a:spcBef>
              <a:buNone/>
            </a:pPr>
            <a:r>
              <a:rPr lang="en-US"/>
              <a:t>Docker fundamentals</a:t>
            </a:r>
          </a:p>
        </p:txBody>
      </p:sp>
      <p:sp>
        <p:nvSpPr>
          <p:cNvPr id="73" name="Shape 73"/>
          <p:cNvSpPr txBox="1">
            <a:spLocks noGrp="1"/>
          </p:cNvSpPr>
          <p:nvPr>
            <p:ph type="subTitle" idx="1"/>
          </p:nvPr>
        </p:nvSpPr>
        <p:spPr>
          <a:xfrm>
            <a:off x="520700" y="3718840"/>
            <a:ext cx="10962900" cy="577200"/>
          </a:xfrm>
          <a:prstGeom prst="rect">
            <a:avLst/>
          </a:prstGeom>
        </p:spPr>
        <p:txBody>
          <a:bodyPr lIns="121900" tIns="121900" rIns="121900" bIns="121900" anchor="t" anchorCtr="0">
            <a:noAutofit/>
          </a:bodyPr>
          <a:lstStyle/>
          <a:p>
            <a:pPr lvl="0">
              <a:spcBef>
                <a:spcPts val="0"/>
              </a:spcBef>
              <a:buNone/>
            </a:pPr>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p:nvPr/>
        </p:nvSpPr>
        <p:spPr>
          <a:xfrm>
            <a:off x="838079" y="139319"/>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i="0" u="none" strike="noStrike" cap="none">
              <a:solidFill>
                <a:srgbClr val="000000"/>
              </a:solidFill>
              <a:latin typeface="Arial"/>
              <a:ea typeface="Arial"/>
              <a:cs typeface="Arial"/>
              <a:sym typeface="Arial"/>
            </a:endParaRPr>
          </a:p>
        </p:txBody>
      </p:sp>
      <p:sp>
        <p:nvSpPr>
          <p:cNvPr id="386" name="Shape 386"/>
          <p:cNvSpPr txBox="1"/>
          <p:nvPr/>
        </p:nvSpPr>
        <p:spPr>
          <a:xfrm>
            <a:off x="838079" y="1322640"/>
            <a:ext cx="11103120" cy="4908599"/>
          </a:xfrm>
          <a:prstGeom prst="rect">
            <a:avLst/>
          </a:prstGeom>
          <a:noFill/>
          <a:ln>
            <a:noFill/>
          </a:ln>
        </p:spPr>
        <p:txBody>
          <a:bodyPr lIns="91425" tIns="45700" rIns="91425" bIns="45700" anchor="t" anchorCtr="0">
            <a:noAutofit/>
          </a:bodyPr>
          <a:lstStyle/>
          <a:p>
            <a:pPr marL="341280" marR="0" lvl="0" indent="-341280" algn="l" rtl="0">
              <a:lnSpc>
                <a:spcPct val="80000"/>
              </a:lnSpc>
              <a:spcBef>
                <a:spcPts val="0"/>
              </a:spcBef>
              <a:buClr>
                <a:srgbClr val="394D54"/>
              </a:buClr>
              <a:buSzPct val="100000"/>
              <a:buFont typeface="Arial"/>
              <a:buChar char="•"/>
            </a:pPr>
            <a:r>
              <a:rPr lang="en-US" sz="2800" b="0" i="0" u="none" strike="noStrike" cap="none">
                <a:solidFill>
                  <a:srgbClr val="394D54"/>
                </a:solidFill>
                <a:latin typeface="Cabin"/>
                <a:ea typeface="Cabin"/>
                <a:cs typeface="Cabin"/>
                <a:sym typeface="Cabin"/>
              </a:rPr>
              <a:t>Build once…(finally) run anywhere*</a:t>
            </a:r>
          </a:p>
          <a:p>
            <a:pPr marL="798480" marR="0" lvl="1" indent="-341280" algn="l" rtl="0">
              <a:lnSpc>
                <a:spcPct val="80000"/>
              </a:lnSpc>
              <a:spcBef>
                <a:spcPts val="0"/>
              </a:spcBef>
              <a:buClr>
                <a:srgbClr val="253232"/>
              </a:buClr>
              <a:buSzPct val="100000"/>
              <a:buFont typeface="Arial"/>
              <a:buChar char="•"/>
            </a:pPr>
            <a:r>
              <a:rPr lang="en-US" sz="2000" b="0" i="0" u="none" strike="noStrike" cap="none">
                <a:solidFill>
                  <a:srgbClr val="253232"/>
                </a:solidFill>
                <a:latin typeface="Cabin"/>
                <a:ea typeface="Cabin"/>
                <a:cs typeface="Cabin"/>
                <a:sym typeface="Cabin"/>
              </a:rPr>
              <a:t>A clean, safe, hygienic and portable runtime environment for your app.</a:t>
            </a:r>
          </a:p>
          <a:p>
            <a:pPr marL="798480" marR="0" lvl="1" indent="-341280" algn="l" rtl="0">
              <a:lnSpc>
                <a:spcPct val="80000"/>
              </a:lnSpc>
              <a:spcBef>
                <a:spcPts val="0"/>
              </a:spcBef>
              <a:buClr>
                <a:srgbClr val="253232"/>
              </a:buClr>
              <a:buSzPct val="100000"/>
              <a:buFont typeface="Arial"/>
              <a:buChar char="•"/>
            </a:pPr>
            <a:r>
              <a:rPr lang="en-US" sz="2000" b="0" i="0" u="none" strike="noStrike" cap="none">
                <a:solidFill>
                  <a:srgbClr val="253232"/>
                </a:solidFill>
                <a:latin typeface="Cabin"/>
                <a:ea typeface="Cabin"/>
                <a:cs typeface="Cabin"/>
                <a:sym typeface="Cabin"/>
              </a:rPr>
              <a:t>No worries about missing dependencies, packages and other pain points during subsequent deployments.</a:t>
            </a:r>
          </a:p>
          <a:p>
            <a:pPr marL="798480" marR="0" lvl="1" indent="-341280" algn="l" rtl="0">
              <a:lnSpc>
                <a:spcPct val="80000"/>
              </a:lnSpc>
              <a:spcBef>
                <a:spcPts val="0"/>
              </a:spcBef>
              <a:buClr>
                <a:srgbClr val="253232"/>
              </a:buClr>
              <a:buSzPct val="100000"/>
              <a:buFont typeface="Arial"/>
              <a:buChar char="•"/>
            </a:pPr>
            <a:r>
              <a:rPr lang="en-US" sz="2000" b="0" i="0" u="none" strike="noStrike" cap="none">
                <a:solidFill>
                  <a:srgbClr val="253232"/>
                </a:solidFill>
                <a:latin typeface="Cabin"/>
                <a:ea typeface="Cabin"/>
                <a:cs typeface="Cabin"/>
                <a:sym typeface="Cabin"/>
              </a:rPr>
              <a:t>Run each app in its own isolated container,  so you can run various versions of libraries and other dependencies for each app without worrying</a:t>
            </a:r>
          </a:p>
          <a:p>
            <a:pPr marL="798480" marR="0" lvl="1" indent="-341280" algn="l" rtl="0">
              <a:lnSpc>
                <a:spcPct val="80000"/>
              </a:lnSpc>
              <a:spcBef>
                <a:spcPts val="0"/>
              </a:spcBef>
              <a:buClr>
                <a:srgbClr val="253232"/>
              </a:buClr>
              <a:buSzPct val="100000"/>
              <a:buFont typeface="Arial"/>
              <a:buChar char="•"/>
            </a:pPr>
            <a:r>
              <a:rPr lang="en-US" sz="2000" b="0" i="0" u="none" strike="noStrike" cap="none">
                <a:solidFill>
                  <a:srgbClr val="253232"/>
                </a:solidFill>
                <a:latin typeface="Cabin"/>
                <a:ea typeface="Cabin"/>
                <a:cs typeface="Cabin"/>
                <a:sym typeface="Cabin"/>
              </a:rPr>
              <a:t>Automate testing, integration, packaging…anything you can script </a:t>
            </a:r>
          </a:p>
          <a:p>
            <a:pPr marL="798480" marR="0" lvl="1" indent="-341280" algn="l" rtl="0">
              <a:lnSpc>
                <a:spcPct val="80000"/>
              </a:lnSpc>
              <a:spcBef>
                <a:spcPts val="0"/>
              </a:spcBef>
              <a:buClr>
                <a:srgbClr val="253232"/>
              </a:buClr>
              <a:buSzPct val="100000"/>
              <a:buFont typeface="Arial"/>
              <a:buChar char="•"/>
            </a:pPr>
            <a:r>
              <a:rPr lang="en-US" sz="2000" b="0" i="0" u="none" strike="noStrike" cap="none">
                <a:solidFill>
                  <a:srgbClr val="253232"/>
                </a:solidFill>
                <a:latin typeface="Cabin"/>
                <a:ea typeface="Cabin"/>
                <a:cs typeface="Cabin"/>
                <a:sym typeface="Cabin"/>
              </a:rPr>
              <a:t>Reduce/eliminate concerns about compatibility on different platforms, either your own or your customers. </a:t>
            </a:r>
          </a:p>
          <a:p>
            <a:pPr marL="798480" marR="0" lvl="1" indent="-341280" algn="l" rtl="0">
              <a:lnSpc>
                <a:spcPct val="80000"/>
              </a:lnSpc>
              <a:spcBef>
                <a:spcPts val="0"/>
              </a:spcBef>
              <a:buClr>
                <a:srgbClr val="253232"/>
              </a:buClr>
              <a:buSzPct val="100000"/>
              <a:buFont typeface="Arial"/>
              <a:buChar char="•"/>
            </a:pPr>
            <a:r>
              <a:rPr lang="en-US" sz="2000" b="0" i="0" u="none" strike="noStrike" cap="none">
                <a:solidFill>
                  <a:srgbClr val="253232"/>
                </a:solidFill>
                <a:latin typeface="Cabin"/>
                <a:ea typeface="Cabin"/>
                <a:cs typeface="Cabin"/>
                <a:sym typeface="Cabin"/>
              </a:rPr>
              <a:t>Cheap, zero-penalty containers to deploy services? A VM without the overhead of a VM? Instant replay and reset of image snapshots? That’s the power of Docker</a:t>
            </a:r>
          </a:p>
          <a:p>
            <a:pPr marL="0" marR="0" lvl="0" indent="0" algn="l" rtl="0">
              <a:spcBef>
                <a:spcPts val="0"/>
              </a:spcBef>
              <a:buNone/>
            </a:pPr>
            <a:endParaRPr sz="1400" b="0" strike="noStrike">
              <a:solidFill>
                <a:srgbClr val="000000"/>
              </a:solidFill>
              <a:latin typeface="Arial"/>
              <a:ea typeface="Arial"/>
              <a:cs typeface="Arial"/>
              <a:sym typeface="Arial"/>
            </a:endParaRPr>
          </a:p>
          <a:p>
            <a:pPr marL="0" marR="0" lvl="0" indent="0" algn="l" rtl="0">
              <a:spcBef>
                <a:spcPts val="0"/>
              </a:spcBef>
              <a:buNone/>
            </a:pPr>
            <a:endParaRPr sz="1400" b="0" strike="noStrike">
              <a:solidFill>
                <a:srgbClr val="000000"/>
              </a:solidFill>
              <a:latin typeface="Arial"/>
              <a:ea typeface="Arial"/>
              <a:cs typeface="Arial"/>
              <a:sym typeface="Arial"/>
            </a:endParaRPr>
          </a:p>
          <a:p>
            <a:pPr marL="0" marR="0" lvl="0" indent="0" algn="l" rtl="0">
              <a:spcBef>
                <a:spcPts val="0"/>
              </a:spcBef>
              <a:buNone/>
            </a:pPr>
            <a:endParaRPr sz="1400" b="0" strike="noStrike">
              <a:solidFill>
                <a:srgbClr val="000000"/>
              </a:solidFill>
              <a:latin typeface="Arial"/>
              <a:ea typeface="Arial"/>
              <a:cs typeface="Arial"/>
              <a:sym typeface="Arial"/>
            </a:endParaRPr>
          </a:p>
          <a:p>
            <a:pPr marL="0" marR="0" lvl="0" indent="0" algn="l" rtl="0">
              <a:spcBef>
                <a:spcPts val="0"/>
              </a:spcBef>
              <a:buNone/>
            </a:pPr>
            <a:endParaRPr sz="1400" b="0" strike="noStrike">
              <a:solidFill>
                <a:srgbClr val="000000"/>
              </a:solidFill>
              <a:latin typeface="Arial"/>
              <a:ea typeface="Arial"/>
              <a:cs typeface="Arial"/>
              <a:sym typeface="Arial"/>
            </a:endParaRPr>
          </a:p>
          <a:p>
            <a:pPr marL="0" marR="0" lvl="0" indent="0" algn="l" rtl="0">
              <a:spcBef>
                <a:spcPts val="0"/>
              </a:spcBef>
              <a:buNone/>
            </a:pPr>
            <a:endParaRPr sz="1400" b="0" strike="noStrike">
              <a:solidFill>
                <a:srgbClr val="000000"/>
              </a:solidFill>
              <a:latin typeface="Arial"/>
              <a:ea typeface="Arial"/>
              <a:cs typeface="Arial"/>
              <a:sym typeface="Arial"/>
            </a:endParaRPr>
          </a:p>
        </p:txBody>
      </p:sp>
      <p:sp>
        <p:nvSpPr>
          <p:cNvPr id="387" name="Shape 387"/>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Why Developers Care</a:t>
            </a: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p:nvPr/>
        </p:nvSpPr>
        <p:spPr>
          <a:xfrm>
            <a:off x="838079" y="139319"/>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strike="noStrike">
              <a:solidFill>
                <a:srgbClr val="000000"/>
              </a:solidFill>
              <a:latin typeface="Arial"/>
              <a:ea typeface="Arial"/>
              <a:cs typeface="Arial"/>
              <a:sym typeface="Arial"/>
            </a:endParaRPr>
          </a:p>
        </p:txBody>
      </p:sp>
      <p:sp>
        <p:nvSpPr>
          <p:cNvPr id="393" name="Shape 393"/>
          <p:cNvSpPr txBox="1"/>
          <p:nvPr/>
        </p:nvSpPr>
        <p:spPr>
          <a:xfrm>
            <a:off x="838079" y="1322640"/>
            <a:ext cx="11103120" cy="4908599"/>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rgbClr val="394D54"/>
              </a:buClr>
              <a:buSzPct val="100000"/>
              <a:buFont typeface="Arial"/>
              <a:buChar char="•"/>
            </a:pPr>
            <a:r>
              <a:rPr lang="en-US" sz="2800" b="0" strike="noStrike">
                <a:solidFill>
                  <a:srgbClr val="394D54"/>
                </a:solidFill>
                <a:latin typeface="Cabin"/>
                <a:ea typeface="Cabin"/>
                <a:cs typeface="Cabin"/>
                <a:sym typeface="Cabin"/>
              </a:rPr>
              <a:t>Configure once…run anything</a:t>
            </a:r>
          </a:p>
          <a:p>
            <a:pPr marL="685800" marR="0" lvl="1" indent="-228600" algn="l" rtl="0">
              <a:lnSpc>
                <a:spcPct val="90000"/>
              </a:lnSpc>
              <a:spcBef>
                <a:spcPts val="0"/>
              </a:spcBef>
              <a:buClr>
                <a:srgbClr val="253232"/>
              </a:buClr>
              <a:buSzPct val="100000"/>
              <a:buFont typeface="Arial"/>
              <a:buChar char="•"/>
            </a:pPr>
            <a:r>
              <a:rPr lang="en-US" sz="2000" b="0" i="0" u="none" strike="noStrike" cap="none">
                <a:solidFill>
                  <a:srgbClr val="253232"/>
                </a:solidFill>
                <a:latin typeface="Cabin"/>
                <a:ea typeface="Cabin"/>
                <a:cs typeface="Cabin"/>
                <a:sym typeface="Cabin"/>
              </a:rPr>
              <a:t>Make the entire lifecycle more efficient, consistent, and repeatable</a:t>
            </a:r>
          </a:p>
          <a:p>
            <a:pPr marL="685800" marR="0" lvl="1" indent="-228600" algn="l" rtl="0">
              <a:lnSpc>
                <a:spcPct val="90000"/>
              </a:lnSpc>
              <a:spcBef>
                <a:spcPts val="0"/>
              </a:spcBef>
              <a:buClr>
                <a:srgbClr val="253232"/>
              </a:buClr>
              <a:buSzPct val="100000"/>
              <a:buFont typeface="Arial"/>
              <a:buChar char="•"/>
            </a:pPr>
            <a:r>
              <a:rPr lang="en-US" sz="2000" b="0" i="0" u="none" strike="noStrike" cap="none">
                <a:solidFill>
                  <a:srgbClr val="253232"/>
                </a:solidFill>
                <a:latin typeface="Cabin"/>
                <a:ea typeface="Cabin"/>
                <a:cs typeface="Cabin"/>
                <a:sym typeface="Cabin"/>
              </a:rPr>
              <a:t>Increase the quality of code produced by developers. </a:t>
            </a:r>
          </a:p>
          <a:p>
            <a:pPr marL="685800" marR="0" lvl="1" indent="-228600" algn="l" rtl="0">
              <a:lnSpc>
                <a:spcPct val="90000"/>
              </a:lnSpc>
              <a:spcBef>
                <a:spcPts val="0"/>
              </a:spcBef>
              <a:buClr>
                <a:srgbClr val="253232"/>
              </a:buClr>
              <a:buSzPct val="100000"/>
              <a:buFont typeface="Arial"/>
              <a:buChar char="•"/>
            </a:pPr>
            <a:r>
              <a:rPr lang="en-US" sz="2000" b="0" i="0" u="none" strike="noStrike" cap="none">
                <a:solidFill>
                  <a:srgbClr val="253232"/>
                </a:solidFill>
                <a:latin typeface="Cabin"/>
                <a:ea typeface="Cabin"/>
                <a:cs typeface="Cabin"/>
                <a:sym typeface="Cabin"/>
              </a:rPr>
              <a:t>Eliminate inconsistencies between development, test, production, and customer environments</a:t>
            </a:r>
          </a:p>
          <a:p>
            <a:pPr marL="685800" marR="0" lvl="1" indent="-228600" algn="l" rtl="0">
              <a:lnSpc>
                <a:spcPct val="90000"/>
              </a:lnSpc>
              <a:spcBef>
                <a:spcPts val="0"/>
              </a:spcBef>
              <a:buClr>
                <a:srgbClr val="253232"/>
              </a:buClr>
              <a:buSzPct val="100000"/>
              <a:buFont typeface="Arial"/>
              <a:buChar char="•"/>
            </a:pPr>
            <a:r>
              <a:rPr lang="en-US" sz="2000" b="0" i="0" u="none" strike="noStrike" cap="none">
                <a:solidFill>
                  <a:srgbClr val="253232"/>
                </a:solidFill>
                <a:latin typeface="Cabin"/>
                <a:ea typeface="Cabin"/>
                <a:cs typeface="Cabin"/>
                <a:sym typeface="Cabin"/>
              </a:rPr>
              <a:t>Support segregation of duties</a:t>
            </a:r>
          </a:p>
          <a:p>
            <a:pPr marL="685800" marR="0" lvl="1" indent="-228600" algn="l" rtl="0">
              <a:lnSpc>
                <a:spcPct val="90000"/>
              </a:lnSpc>
              <a:spcBef>
                <a:spcPts val="0"/>
              </a:spcBef>
              <a:buClr>
                <a:srgbClr val="253232"/>
              </a:buClr>
              <a:buSzPct val="100000"/>
              <a:buFont typeface="Arial"/>
              <a:buChar char="•"/>
            </a:pPr>
            <a:r>
              <a:rPr lang="en-US" sz="2000" b="0" i="0" u="none" strike="noStrike" cap="none">
                <a:solidFill>
                  <a:srgbClr val="253232"/>
                </a:solidFill>
                <a:latin typeface="Cabin"/>
                <a:ea typeface="Cabin"/>
                <a:cs typeface="Cabin"/>
                <a:sym typeface="Cabin"/>
              </a:rPr>
              <a:t>Significantly improves the speed and reliability of continuous deployment and continuous integration systems</a:t>
            </a:r>
          </a:p>
          <a:p>
            <a:pPr marL="685800" marR="0" lvl="1" indent="-228600" algn="l" rtl="0">
              <a:lnSpc>
                <a:spcPct val="90000"/>
              </a:lnSpc>
              <a:spcBef>
                <a:spcPts val="0"/>
              </a:spcBef>
              <a:buClr>
                <a:srgbClr val="253232"/>
              </a:buClr>
              <a:buSzPct val="100000"/>
              <a:buFont typeface="Arial"/>
              <a:buChar char="•"/>
            </a:pPr>
            <a:r>
              <a:rPr lang="en-US" sz="2000" b="0" i="0" u="none" strike="noStrike" cap="none">
                <a:solidFill>
                  <a:srgbClr val="253232"/>
                </a:solidFill>
                <a:latin typeface="Cabin"/>
                <a:ea typeface="Cabin"/>
                <a:cs typeface="Cabin"/>
                <a:sym typeface="Cabin"/>
              </a:rPr>
              <a:t>Because the containers are so lightweight, address significant performance, costs, deployment, and portability issues normally associated with VMs</a:t>
            </a:r>
          </a:p>
          <a:p>
            <a:pPr marL="0" marR="0" lvl="0" indent="0" algn="l" rtl="0">
              <a:spcBef>
                <a:spcPts val="0"/>
              </a:spcBef>
              <a:buNone/>
            </a:pPr>
            <a:endParaRPr sz="1400" b="0" strike="noStrike">
              <a:solidFill>
                <a:srgbClr val="000000"/>
              </a:solidFill>
              <a:latin typeface="Arial"/>
              <a:ea typeface="Arial"/>
              <a:cs typeface="Arial"/>
              <a:sym typeface="Arial"/>
            </a:endParaRPr>
          </a:p>
        </p:txBody>
      </p:sp>
      <p:sp>
        <p:nvSpPr>
          <p:cNvPr id="394" name="Shape 394"/>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Why Devops Cares?</a:t>
            </a: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p:nvPr/>
        </p:nvSpPr>
        <p:spPr>
          <a:xfrm>
            <a:off x="838079" y="139319"/>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strike="noStrike">
              <a:solidFill>
                <a:srgbClr val="000000"/>
              </a:solidFill>
              <a:latin typeface="Arial"/>
              <a:ea typeface="Arial"/>
              <a:cs typeface="Arial"/>
              <a:sym typeface="Arial"/>
            </a:endParaRPr>
          </a:p>
        </p:txBody>
      </p:sp>
      <p:pic>
        <p:nvPicPr>
          <p:cNvPr id="400" name="Shape 400"/>
          <p:cNvPicPr preferRelativeResize="0"/>
          <p:nvPr/>
        </p:nvPicPr>
        <p:blipFill rotWithShape="1">
          <a:blip r:embed="rId3">
            <a:alphaModFix/>
          </a:blip>
          <a:srcRect/>
          <a:stretch/>
        </p:blipFill>
        <p:spPr>
          <a:xfrm>
            <a:off x="3551039" y="1829159"/>
            <a:ext cx="5943240" cy="4276440"/>
          </a:xfrm>
          <a:prstGeom prst="rect">
            <a:avLst/>
          </a:prstGeom>
          <a:noFill/>
          <a:ln>
            <a:noFill/>
          </a:ln>
        </p:spPr>
      </p:pic>
      <p:sp>
        <p:nvSpPr>
          <p:cNvPr id="401" name="Shape 401"/>
          <p:cNvSpPr txBox="1"/>
          <p:nvPr/>
        </p:nvSpPr>
        <p:spPr>
          <a:xfrm>
            <a:off x="233639" y="1440720"/>
            <a:ext cx="3317039" cy="2135159"/>
          </a:xfrm>
          <a:prstGeom prst="rect">
            <a:avLst/>
          </a:prstGeom>
          <a:solidFill>
            <a:srgbClr val="E1EFD8"/>
          </a:solidFill>
          <a:ln>
            <a:noFill/>
          </a:ln>
        </p:spPr>
        <p:txBody>
          <a:bodyPr lIns="91425" tIns="45700" rIns="91425" bIns="45700" anchor="t" anchorCtr="0">
            <a:noAutofit/>
          </a:bodyPr>
          <a:lstStyle/>
          <a:p>
            <a:pPr marL="228600" marR="0" lvl="0" indent="-228600" algn="l" rtl="0">
              <a:lnSpc>
                <a:spcPct val="90000"/>
              </a:lnSpc>
              <a:spcBef>
                <a:spcPts val="0"/>
              </a:spcBef>
              <a:buClr>
                <a:srgbClr val="394D54"/>
              </a:buClr>
              <a:buSzPct val="100000"/>
              <a:buFont typeface="Arial"/>
              <a:buChar char="•"/>
            </a:pPr>
            <a:r>
              <a:rPr lang="en-US" sz="1400" b="0" strike="noStrike">
                <a:solidFill>
                  <a:srgbClr val="394D54"/>
                </a:solidFill>
                <a:latin typeface="Cabin"/>
                <a:ea typeface="Cabin"/>
                <a:cs typeface="Cabin"/>
                <a:sym typeface="Cabin"/>
              </a:rPr>
              <a:t>Dan the Developer</a:t>
            </a:r>
          </a:p>
          <a:p>
            <a:pPr marL="685800" marR="0" lvl="1" indent="-228600" algn="l" rtl="0">
              <a:lnSpc>
                <a:spcPct val="90000"/>
              </a:lnSpc>
              <a:spcBef>
                <a:spcPts val="0"/>
              </a:spcBef>
              <a:buClr>
                <a:srgbClr val="253232"/>
              </a:buClr>
              <a:buSzPct val="100000"/>
              <a:buFont typeface="Arial"/>
              <a:buChar char="•"/>
            </a:pPr>
            <a:r>
              <a:rPr lang="en-US" sz="1200" b="0" i="0" u="none" strike="noStrike" cap="none">
                <a:solidFill>
                  <a:srgbClr val="253232"/>
                </a:solidFill>
                <a:latin typeface="Cabin"/>
                <a:ea typeface="Cabin"/>
                <a:cs typeface="Cabin"/>
                <a:sym typeface="Cabin"/>
              </a:rPr>
              <a:t>Worries about what’s “inside” the container</a:t>
            </a:r>
          </a:p>
          <a:p>
            <a:pPr marL="1143000" marR="0" lvl="2" indent="-228600" algn="l" rtl="0">
              <a:lnSpc>
                <a:spcPct val="90000"/>
              </a:lnSpc>
              <a:spcBef>
                <a:spcPts val="0"/>
              </a:spcBef>
              <a:buClr>
                <a:srgbClr val="253232"/>
              </a:buClr>
              <a:buSzPct val="100000"/>
              <a:buFont typeface="Arial"/>
              <a:buChar char="•"/>
            </a:pPr>
            <a:r>
              <a:rPr lang="en-US" sz="1100" b="0" i="0" u="none" strike="noStrike" cap="none">
                <a:solidFill>
                  <a:srgbClr val="253232"/>
                </a:solidFill>
                <a:latin typeface="Cabin"/>
                <a:ea typeface="Cabin"/>
                <a:cs typeface="Cabin"/>
                <a:sym typeface="Cabin"/>
              </a:rPr>
              <a:t>His code</a:t>
            </a:r>
          </a:p>
          <a:p>
            <a:pPr marL="1143000" marR="0" lvl="2" indent="-228600" algn="l" rtl="0">
              <a:lnSpc>
                <a:spcPct val="90000"/>
              </a:lnSpc>
              <a:spcBef>
                <a:spcPts val="0"/>
              </a:spcBef>
              <a:buClr>
                <a:srgbClr val="253232"/>
              </a:buClr>
              <a:buSzPct val="100000"/>
              <a:buFont typeface="Arial"/>
              <a:buChar char="•"/>
            </a:pPr>
            <a:r>
              <a:rPr lang="en-US" sz="1100" b="0" i="0" u="none" strike="noStrike" cap="none">
                <a:solidFill>
                  <a:srgbClr val="253232"/>
                </a:solidFill>
                <a:latin typeface="Cabin"/>
                <a:ea typeface="Cabin"/>
                <a:cs typeface="Cabin"/>
                <a:sym typeface="Cabin"/>
              </a:rPr>
              <a:t>His Libraries</a:t>
            </a:r>
          </a:p>
          <a:p>
            <a:pPr marL="1143000" marR="0" lvl="2" indent="-228600" algn="l" rtl="0">
              <a:lnSpc>
                <a:spcPct val="90000"/>
              </a:lnSpc>
              <a:spcBef>
                <a:spcPts val="0"/>
              </a:spcBef>
              <a:buClr>
                <a:srgbClr val="253232"/>
              </a:buClr>
              <a:buSzPct val="100000"/>
              <a:buFont typeface="Arial"/>
              <a:buChar char="•"/>
            </a:pPr>
            <a:r>
              <a:rPr lang="en-US" sz="1100" b="0" i="0" u="none" strike="noStrike" cap="none">
                <a:solidFill>
                  <a:srgbClr val="253232"/>
                </a:solidFill>
                <a:latin typeface="Cabin"/>
                <a:ea typeface="Cabin"/>
                <a:cs typeface="Cabin"/>
                <a:sym typeface="Cabin"/>
              </a:rPr>
              <a:t>His Package Manager</a:t>
            </a:r>
          </a:p>
          <a:p>
            <a:pPr marL="1143000" marR="0" lvl="2" indent="-228600" algn="l" rtl="0">
              <a:lnSpc>
                <a:spcPct val="90000"/>
              </a:lnSpc>
              <a:spcBef>
                <a:spcPts val="0"/>
              </a:spcBef>
              <a:buClr>
                <a:srgbClr val="253232"/>
              </a:buClr>
              <a:buSzPct val="100000"/>
              <a:buFont typeface="Arial"/>
              <a:buChar char="•"/>
            </a:pPr>
            <a:r>
              <a:rPr lang="en-US" sz="1100" b="0" i="0" u="none" strike="noStrike" cap="none">
                <a:solidFill>
                  <a:srgbClr val="253232"/>
                </a:solidFill>
                <a:latin typeface="Cabin"/>
                <a:ea typeface="Cabin"/>
                <a:cs typeface="Cabin"/>
                <a:sym typeface="Cabin"/>
              </a:rPr>
              <a:t>His Apps</a:t>
            </a:r>
          </a:p>
          <a:p>
            <a:pPr marL="1143000" marR="0" lvl="2" indent="-228600" algn="l" rtl="0">
              <a:lnSpc>
                <a:spcPct val="90000"/>
              </a:lnSpc>
              <a:spcBef>
                <a:spcPts val="0"/>
              </a:spcBef>
              <a:buClr>
                <a:srgbClr val="253232"/>
              </a:buClr>
              <a:buSzPct val="100000"/>
              <a:buFont typeface="Arial"/>
              <a:buChar char="•"/>
            </a:pPr>
            <a:r>
              <a:rPr lang="en-US" sz="1100" b="0" i="0" u="none" strike="noStrike" cap="none">
                <a:solidFill>
                  <a:srgbClr val="253232"/>
                </a:solidFill>
                <a:latin typeface="Cabin"/>
                <a:ea typeface="Cabin"/>
                <a:cs typeface="Cabin"/>
                <a:sym typeface="Cabin"/>
              </a:rPr>
              <a:t>His Data</a:t>
            </a:r>
          </a:p>
          <a:p>
            <a:pPr marL="685800" marR="0" lvl="1" indent="-228600" algn="l" rtl="0">
              <a:lnSpc>
                <a:spcPct val="90000"/>
              </a:lnSpc>
              <a:spcBef>
                <a:spcPts val="0"/>
              </a:spcBef>
              <a:buClr>
                <a:srgbClr val="253232"/>
              </a:buClr>
              <a:buSzPct val="100000"/>
              <a:buFont typeface="Arial"/>
              <a:buChar char="•"/>
            </a:pPr>
            <a:r>
              <a:rPr lang="en-US" sz="1200" b="0" i="0" u="none" strike="noStrike" cap="none">
                <a:solidFill>
                  <a:srgbClr val="253232"/>
                </a:solidFill>
                <a:latin typeface="Cabin"/>
                <a:ea typeface="Cabin"/>
                <a:cs typeface="Cabin"/>
                <a:sym typeface="Cabin"/>
              </a:rPr>
              <a:t>All Linux servers look the same</a:t>
            </a:r>
          </a:p>
        </p:txBody>
      </p:sp>
      <p:sp>
        <p:nvSpPr>
          <p:cNvPr id="402" name="Shape 402"/>
          <p:cNvSpPr/>
          <p:nvPr/>
        </p:nvSpPr>
        <p:spPr>
          <a:xfrm>
            <a:off x="3551039" y="2661840"/>
            <a:ext cx="1020600" cy="1096920"/>
          </a:xfrm>
          <a:custGeom>
            <a:avLst/>
            <a:gdLst/>
            <a:ahLst/>
            <a:cxnLst/>
            <a:rect l="0" t="0" r="0" b="0"/>
            <a:pathLst>
              <a:path w="120000" h="120000" extrusionOk="0">
                <a:moveTo>
                  <a:pt x="0" y="0"/>
                </a:moveTo>
                <a:lnTo>
                  <a:pt x="120000" y="120000"/>
                </a:lnTo>
              </a:path>
            </a:pathLst>
          </a:custGeom>
          <a:noFill/>
          <a:ln w="9525" cap="flat" cmpd="sng">
            <a:solidFill>
              <a:srgbClr val="5B9BD5"/>
            </a:solidFill>
            <a:prstDash val="solid"/>
            <a:miter/>
            <a:headEnd type="none" w="med" len="med"/>
            <a:tailEnd type="triangle" w="lg" len="lg"/>
          </a:ln>
        </p:spPr>
      </p:sp>
      <p:sp>
        <p:nvSpPr>
          <p:cNvPr id="403" name="Shape 403"/>
          <p:cNvSpPr/>
          <p:nvPr/>
        </p:nvSpPr>
        <p:spPr>
          <a:xfrm>
            <a:off x="8483760" y="1552320"/>
            <a:ext cx="3317039" cy="1840680"/>
          </a:xfrm>
          <a:prstGeom prst="rect">
            <a:avLst/>
          </a:prstGeom>
          <a:solidFill>
            <a:srgbClr val="D8E2F3"/>
          </a:solidFill>
          <a:ln>
            <a:noFill/>
          </a:ln>
        </p:spPr>
        <p:txBody>
          <a:bodyPr lIns="91425" tIns="45700" rIns="91425" bIns="45700" anchor="t" anchorCtr="0">
            <a:noAutofit/>
          </a:bodyPr>
          <a:lstStyle/>
          <a:p>
            <a:pPr marL="228600" marR="0" lvl="0" indent="-228600" algn="l" rtl="0">
              <a:lnSpc>
                <a:spcPct val="70000"/>
              </a:lnSpc>
              <a:spcBef>
                <a:spcPts val="0"/>
              </a:spcBef>
              <a:buClr>
                <a:srgbClr val="394D54"/>
              </a:buClr>
              <a:buSzPct val="104720"/>
              <a:buFont typeface="Arial"/>
              <a:buChar char="•"/>
            </a:pPr>
            <a:r>
              <a:rPr lang="en-US" sz="1540" b="0" strike="noStrike">
                <a:solidFill>
                  <a:srgbClr val="394D54"/>
                </a:solidFill>
                <a:latin typeface="Cabin"/>
                <a:ea typeface="Cabin"/>
                <a:cs typeface="Cabin"/>
                <a:sym typeface="Cabin"/>
              </a:rPr>
              <a:t>Oscar the Ops Guy</a:t>
            </a:r>
          </a:p>
          <a:p>
            <a:pPr marL="685800" marR="0" lvl="1" indent="-228600" algn="l" rtl="0">
              <a:lnSpc>
                <a:spcPct val="70000"/>
              </a:lnSpc>
              <a:spcBef>
                <a:spcPts val="0"/>
              </a:spcBef>
              <a:buClr>
                <a:srgbClr val="253232"/>
              </a:buClr>
              <a:buSzPct val="102553"/>
              <a:buFont typeface="Arial"/>
              <a:buChar char="•"/>
            </a:pPr>
            <a:r>
              <a:rPr lang="en-US" sz="1320" b="0" i="0" u="none" strike="noStrike" cap="none">
                <a:solidFill>
                  <a:srgbClr val="253232"/>
                </a:solidFill>
                <a:latin typeface="Cabin"/>
                <a:ea typeface="Cabin"/>
                <a:cs typeface="Cabin"/>
                <a:sym typeface="Cabin"/>
              </a:rPr>
              <a:t>Worries about what’s “outside” the container</a:t>
            </a:r>
          </a:p>
          <a:p>
            <a:pPr marL="1143000" marR="0" lvl="2" indent="-228600" algn="l" rtl="0">
              <a:lnSpc>
                <a:spcPct val="70000"/>
              </a:lnSpc>
              <a:spcBef>
                <a:spcPts val="0"/>
              </a:spcBef>
              <a:buClr>
                <a:srgbClr val="253232"/>
              </a:buClr>
              <a:buSzPct val="100000"/>
              <a:buFont typeface="Arial"/>
              <a:buChar char="•"/>
            </a:pPr>
            <a:r>
              <a:rPr lang="en-US" sz="1100" b="0" i="0" u="none" strike="noStrike" cap="none">
                <a:solidFill>
                  <a:srgbClr val="253232"/>
                </a:solidFill>
                <a:latin typeface="Cabin"/>
                <a:ea typeface="Cabin"/>
                <a:cs typeface="Cabin"/>
                <a:sym typeface="Cabin"/>
              </a:rPr>
              <a:t>Logging</a:t>
            </a:r>
          </a:p>
          <a:p>
            <a:pPr marL="1143000" marR="0" lvl="2" indent="-228600" algn="l" rtl="0">
              <a:lnSpc>
                <a:spcPct val="70000"/>
              </a:lnSpc>
              <a:spcBef>
                <a:spcPts val="0"/>
              </a:spcBef>
              <a:buClr>
                <a:srgbClr val="253232"/>
              </a:buClr>
              <a:buSzPct val="100000"/>
              <a:buFont typeface="Arial"/>
              <a:buChar char="•"/>
            </a:pPr>
            <a:r>
              <a:rPr lang="en-US" sz="1100" b="0" i="0" u="none" strike="noStrike" cap="none">
                <a:solidFill>
                  <a:srgbClr val="253232"/>
                </a:solidFill>
                <a:latin typeface="Cabin"/>
                <a:ea typeface="Cabin"/>
                <a:cs typeface="Cabin"/>
                <a:sym typeface="Cabin"/>
              </a:rPr>
              <a:t>Remote access</a:t>
            </a:r>
          </a:p>
          <a:p>
            <a:pPr marL="1143000" marR="0" lvl="2" indent="-228600" algn="l" rtl="0">
              <a:lnSpc>
                <a:spcPct val="70000"/>
              </a:lnSpc>
              <a:spcBef>
                <a:spcPts val="0"/>
              </a:spcBef>
              <a:buClr>
                <a:srgbClr val="253232"/>
              </a:buClr>
              <a:buSzPct val="100000"/>
              <a:buFont typeface="Arial"/>
              <a:buChar char="•"/>
            </a:pPr>
            <a:r>
              <a:rPr lang="en-US" sz="1100" b="0" i="0" u="none" strike="noStrike" cap="none">
                <a:solidFill>
                  <a:srgbClr val="253232"/>
                </a:solidFill>
                <a:latin typeface="Cabin"/>
                <a:ea typeface="Cabin"/>
                <a:cs typeface="Cabin"/>
                <a:sym typeface="Cabin"/>
              </a:rPr>
              <a:t>Monitoring</a:t>
            </a:r>
          </a:p>
          <a:p>
            <a:pPr marL="1143000" marR="0" lvl="2" indent="-228600" algn="l" rtl="0">
              <a:lnSpc>
                <a:spcPct val="70000"/>
              </a:lnSpc>
              <a:spcBef>
                <a:spcPts val="0"/>
              </a:spcBef>
              <a:buClr>
                <a:srgbClr val="253232"/>
              </a:buClr>
              <a:buSzPct val="100000"/>
              <a:buFont typeface="Arial"/>
              <a:buChar char="•"/>
            </a:pPr>
            <a:r>
              <a:rPr lang="en-US" sz="1100" b="0" i="0" u="none" strike="noStrike" cap="none">
                <a:solidFill>
                  <a:srgbClr val="253232"/>
                </a:solidFill>
                <a:latin typeface="Cabin"/>
                <a:ea typeface="Cabin"/>
                <a:cs typeface="Cabin"/>
                <a:sym typeface="Cabin"/>
              </a:rPr>
              <a:t>Network config</a:t>
            </a:r>
          </a:p>
          <a:p>
            <a:pPr marL="685800" marR="0" lvl="1" indent="-228600" algn="l" rtl="0">
              <a:lnSpc>
                <a:spcPct val="70000"/>
              </a:lnSpc>
              <a:spcBef>
                <a:spcPts val="0"/>
              </a:spcBef>
              <a:buClr>
                <a:srgbClr val="253232"/>
              </a:buClr>
              <a:buSzPct val="102553"/>
              <a:buFont typeface="Arial"/>
              <a:buChar char="•"/>
            </a:pPr>
            <a:r>
              <a:rPr lang="en-US" sz="1320" b="0" i="0" u="none" strike="noStrike" cap="none">
                <a:solidFill>
                  <a:srgbClr val="253232"/>
                </a:solidFill>
                <a:latin typeface="Cabin"/>
                <a:ea typeface="Cabin"/>
                <a:cs typeface="Cabin"/>
                <a:sym typeface="Cabin"/>
              </a:rPr>
              <a:t>All containers start, stop, copy, attach, migrate, etc. the same way</a:t>
            </a:r>
          </a:p>
        </p:txBody>
      </p:sp>
      <p:sp>
        <p:nvSpPr>
          <p:cNvPr id="404" name="Shape 404"/>
          <p:cNvSpPr/>
          <p:nvPr/>
        </p:nvSpPr>
        <p:spPr>
          <a:xfrm flipH="1">
            <a:off x="7553880" y="2324880"/>
            <a:ext cx="858240" cy="296280"/>
          </a:xfrm>
          <a:custGeom>
            <a:avLst/>
            <a:gdLst/>
            <a:ahLst/>
            <a:cxnLst/>
            <a:rect l="0" t="0" r="0" b="0"/>
            <a:pathLst>
              <a:path w="120000" h="120000" extrusionOk="0">
                <a:moveTo>
                  <a:pt x="0" y="0"/>
                </a:moveTo>
                <a:lnTo>
                  <a:pt x="120000" y="120000"/>
                </a:lnTo>
              </a:path>
            </a:pathLst>
          </a:custGeom>
          <a:noFill/>
          <a:ln w="9525" cap="flat" cmpd="sng">
            <a:solidFill>
              <a:srgbClr val="5B9BD5"/>
            </a:solidFill>
            <a:prstDash val="solid"/>
            <a:miter/>
            <a:headEnd type="none" w="med" len="med"/>
            <a:tailEnd type="triangle" w="lg" len="lg"/>
          </a:ln>
        </p:spPr>
      </p:sp>
      <p:sp>
        <p:nvSpPr>
          <p:cNvPr id="405" name="Shape 405"/>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Why it works—separation of concerns</a:t>
            </a: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p:nvPr/>
        </p:nvSpPr>
        <p:spPr>
          <a:xfrm>
            <a:off x="838079" y="139319"/>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strike="noStrike">
              <a:solidFill>
                <a:srgbClr val="000000"/>
              </a:solidFill>
              <a:latin typeface="Arial"/>
              <a:ea typeface="Arial"/>
              <a:cs typeface="Arial"/>
              <a:sym typeface="Arial"/>
            </a:endParaRPr>
          </a:p>
        </p:txBody>
      </p:sp>
      <p:sp>
        <p:nvSpPr>
          <p:cNvPr id="411" name="Shape 411"/>
          <p:cNvSpPr txBox="1"/>
          <p:nvPr/>
        </p:nvSpPr>
        <p:spPr>
          <a:xfrm>
            <a:off x="6822360" y="2141640"/>
            <a:ext cx="3784320" cy="2064240"/>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rgbClr val="394D54"/>
              </a:buClr>
              <a:buSzPct val="100000"/>
              <a:buFont typeface="Arial"/>
              <a:buChar char="•"/>
            </a:pPr>
            <a:r>
              <a:rPr lang="en-US" sz="1500" b="0" strike="noStrike">
                <a:solidFill>
                  <a:srgbClr val="394D54"/>
                </a:solidFill>
                <a:latin typeface="Cabin"/>
                <a:ea typeface="Cabin"/>
                <a:cs typeface="Cabin"/>
                <a:sym typeface="Cabin"/>
              </a:rPr>
              <a:t>High Level—It’s a lightweight VM</a:t>
            </a:r>
          </a:p>
          <a:p>
            <a:pPr marL="685800" marR="0" lvl="1" indent="-228600" algn="l" rtl="0">
              <a:lnSpc>
                <a:spcPct val="90000"/>
              </a:lnSpc>
              <a:spcBef>
                <a:spcPts val="0"/>
              </a:spcBef>
              <a:buClr>
                <a:srgbClr val="253232"/>
              </a:buClr>
              <a:buSzPct val="100000"/>
              <a:buFont typeface="Arial"/>
              <a:buChar char="•"/>
            </a:pPr>
            <a:r>
              <a:rPr lang="en-US" sz="1400" b="0" i="0" u="none" strike="noStrike" cap="none">
                <a:solidFill>
                  <a:srgbClr val="253232"/>
                </a:solidFill>
                <a:latin typeface="Cabin"/>
                <a:ea typeface="Cabin"/>
                <a:cs typeface="Cabin"/>
                <a:sym typeface="Cabin"/>
              </a:rPr>
              <a:t>Own process space</a:t>
            </a:r>
          </a:p>
          <a:p>
            <a:pPr marL="685800" marR="0" lvl="1" indent="-228600" algn="l" rtl="0">
              <a:lnSpc>
                <a:spcPct val="90000"/>
              </a:lnSpc>
              <a:spcBef>
                <a:spcPts val="0"/>
              </a:spcBef>
              <a:buClr>
                <a:srgbClr val="253232"/>
              </a:buClr>
              <a:buSzPct val="100000"/>
              <a:buFont typeface="Arial"/>
              <a:buChar char="•"/>
            </a:pPr>
            <a:r>
              <a:rPr lang="en-US" sz="1400" b="0" i="0" u="none" strike="noStrike" cap="none">
                <a:solidFill>
                  <a:srgbClr val="253232"/>
                </a:solidFill>
                <a:latin typeface="Cabin"/>
                <a:ea typeface="Cabin"/>
                <a:cs typeface="Cabin"/>
                <a:sym typeface="Cabin"/>
              </a:rPr>
              <a:t>Own network interface</a:t>
            </a:r>
          </a:p>
          <a:p>
            <a:pPr marL="685800" marR="0" lvl="1" indent="-228600" algn="l" rtl="0">
              <a:lnSpc>
                <a:spcPct val="90000"/>
              </a:lnSpc>
              <a:spcBef>
                <a:spcPts val="0"/>
              </a:spcBef>
              <a:buClr>
                <a:srgbClr val="253232"/>
              </a:buClr>
              <a:buSzPct val="100000"/>
              <a:buFont typeface="Arial"/>
              <a:buChar char="•"/>
            </a:pPr>
            <a:r>
              <a:rPr lang="en-US" sz="1400" b="0" i="0" u="none" strike="noStrike" cap="none">
                <a:solidFill>
                  <a:srgbClr val="253232"/>
                </a:solidFill>
                <a:latin typeface="Cabin"/>
                <a:ea typeface="Cabin"/>
                <a:cs typeface="Cabin"/>
                <a:sym typeface="Cabin"/>
              </a:rPr>
              <a:t>Can run stuff as root</a:t>
            </a:r>
          </a:p>
          <a:p>
            <a:pPr marL="685800" marR="0" lvl="1" indent="-228600" algn="l" rtl="0">
              <a:lnSpc>
                <a:spcPct val="90000"/>
              </a:lnSpc>
              <a:spcBef>
                <a:spcPts val="0"/>
              </a:spcBef>
              <a:buClr>
                <a:srgbClr val="253232"/>
              </a:buClr>
              <a:buSzPct val="100000"/>
              <a:buFont typeface="Arial"/>
              <a:buChar char="•"/>
            </a:pPr>
            <a:r>
              <a:rPr lang="en-US" sz="1400" b="0" i="0" u="none" strike="noStrike" cap="none">
                <a:solidFill>
                  <a:srgbClr val="253232"/>
                </a:solidFill>
                <a:latin typeface="Cabin"/>
                <a:ea typeface="Cabin"/>
                <a:cs typeface="Cabin"/>
                <a:sym typeface="Cabin"/>
              </a:rPr>
              <a:t>Can have its own /sbin/init (different from host)</a:t>
            </a:r>
          </a:p>
          <a:p>
            <a:pPr marL="685800" marR="0" lvl="1" indent="-228600" algn="l" rtl="0">
              <a:lnSpc>
                <a:spcPct val="90000"/>
              </a:lnSpc>
              <a:spcBef>
                <a:spcPts val="0"/>
              </a:spcBef>
              <a:buClr>
                <a:srgbClr val="253232"/>
              </a:buClr>
              <a:buSzPct val="100000"/>
              <a:buFont typeface="Arial"/>
              <a:buChar char="•"/>
            </a:pPr>
            <a:r>
              <a:rPr lang="en-US" sz="1400" b="0" i="0" u="none" strike="noStrike" cap="none">
                <a:solidFill>
                  <a:srgbClr val="253232"/>
                </a:solidFill>
                <a:latin typeface="Cabin"/>
                <a:ea typeface="Cabin"/>
                <a:cs typeface="Cabin"/>
                <a:sym typeface="Cabin"/>
              </a:rPr>
              <a:t>&lt;&lt;machine container&gt;&gt;</a:t>
            </a:r>
          </a:p>
        </p:txBody>
      </p:sp>
      <p:sp>
        <p:nvSpPr>
          <p:cNvPr id="412" name="Shape 412"/>
          <p:cNvSpPr/>
          <p:nvPr/>
        </p:nvSpPr>
        <p:spPr>
          <a:xfrm>
            <a:off x="6822360" y="4376519"/>
            <a:ext cx="3784320" cy="2287800"/>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rgbClr val="394D54"/>
              </a:buClr>
              <a:buSzPct val="100000"/>
              <a:buFont typeface="Arial"/>
              <a:buChar char="•"/>
            </a:pPr>
            <a:r>
              <a:rPr lang="en-US" sz="1500" b="0" strike="noStrike">
                <a:solidFill>
                  <a:srgbClr val="394D54"/>
                </a:solidFill>
                <a:latin typeface="Cabin"/>
                <a:ea typeface="Cabin"/>
                <a:cs typeface="Cabin"/>
                <a:sym typeface="Cabin"/>
              </a:rPr>
              <a:t>Low Level—It’s  chroot on steroids</a:t>
            </a:r>
          </a:p>
          <a:p>
            <a:pPr marL="685800" marR="0" lvl="1" indent="-228600" algn="l" rtl="0">
              <a:lnSpc>
                <a:spcPct val="90000"/>
              </a:lnSpc>
              <a:spcBef>
                <a:spcPts val="0"/>
              </a:spcBef>
              <a:buClr>
                <a:srgbClr val="253232"/>
              </a:buClr>
              <a:buSzPct val="100000"/>
              <a:buFont typeface="Arial"/>
              <a:buChar char="•"/>
            </a:pPr>
            <a:r>
              <a:rPr lang="en-US" sz="1400" b="0" i="0" u="none" strike="noStrike" cap="none">
                <a:solidFill>
                  <a:srgbClr val="253232"/>
                </a:solidFill>
                <a:latin typeface="Cabin"/>
                <a:ea typeface="Cabin"/>
                <a:cs typeface="Cabin"/>
                <a:sym typeface="Cabin"/>
              </a:rPr>
              <a:t>Can also </a:t>
            </a:r>
            <a:r>
              <a:rPr lang="en-US" sz="1400" b="0" i="1" u="none" strike="noStrike" cap="none">
                <a:solidFill>
                  <a:srgbClr val="253232"/>
                </a:solidFill>
                <a:latin typeface="Cabin"/>
                <a:ea typeface="Cabin"/>
                <a:cs typeface="Cabin"/>
                <a:sym typeface="Cabin"/>
              </a:rPr>
              <a:t>not </a:t>
            </a:r>
            <a:r>
              <a:rPr lang="en-US" sz="1400" b="0" i="0" u="none" strike="noStrike" cap="none">
                <a:solidFill>
                  <a:srgbClr val="253232"/>
                </a:solidFill>
                <a:latin typeface="Cabin"/>
                <a:ea typeface="Cabin"/>
                <a:cs typeface="Cabin"/>
                <a:sym typeface="Cabin"/>
              </a:rPr>
              <a:t>have its own /sbin/init</a:t>
            </a:r>
          </a:p>
          <a:p>
            <a:pPr marL="685800" marR="0" lvl="1" indent="-228600" algn="l" rtl="0">
              <a:lnSpc>
                <a:spcPct val="90000"/>
              </a:lnSpc>
              <a:spcBef>
                <a:spcPts val="0"/>
              </a:spcBef>
              <a:buClr>
                <a:srgbClr val="253232"/>
              </a:buClr>
              <a:buSzPct val="100000"/>
              <a:buFont typeface="Arial"/>
              <a:buChar char="•"/>
            </a:pPr>
            <a:r>
              <a:rPr lang="en-US" sz="1400" b="0" i="0" u="none" strike="noStrike" cap="none">
                <a:solidFill>
                  <a:srgbClr val="253232"/>
                </a:solidFill>
                <a:latin typeface="Cabin"/>
                <a:ea typeface="Cabin"/>
                <a:cs typeface="Cabin"/>
                <a:sym typeface="Cabin"/>
              </a:rPr>
              <a:t>Container=isolated processes</a:t>
            </a:r>
          </a:p>
          <a:p>
            <a:pPr marL="685800" marR="0" lvl="1" indent="-228600" algn="l" rtl="0">
              <a:lnSpc>
                <a:spcPct val="90000"/>
              </a:lnSpc>
              <a:spcBef>
                <a:spcPts val="0"/>
              </a:spcBef>
              <a:buClr>
                <a:srgbClr val="253232"/>
              </a:buClr>
              <a:buSzPct val="100000"/>
              <a:buFont typeface="Arial"/>
              <a:buChar char="•"/>
            </a:pPr>
            <a:r>
              <a:rPr lang="en-US" sz="1400" b="0" i="0" u="none" strike="noStrike" cap="none">
                <a:solidFill>
                  <a:srgbClr val="253232"/>
                </a:solidFill>
                <a:latin typeface="Cabin"/>
                <a:ea typeface="Cabin"/>
                <a:cs typeface="Cabin"/>
                <a:sym typeface="Cabin"/>
              </a:rPr>
              <a:t>Share kernel with host</a:t>
            </a:r>
          </a:p>
          <a:p>
            <a:pPr marL="685800" marR="0" lvl="1" indent="-228600" algn="l" rtl="0">
              <a:lnSpc>
                <a:spcPct val="90000"/>
              </a:lnSpc>
              <a:spcBef>
                <a:spcPts val="0"/>
              </a:spcBef>
              <a:buClr>
                <a:srgbClr val="253232"/>
              </a:buClr>
              <a:buSzPct val="100000"/>
              <a:buFont typeface="Arial"/>
              <a:buChar char="•"/>
            </a:pPr>
            <a:r>
              <a:rPr lang="en-US" sz="1400" b="0" i="0" u="none" strike="noStrike" cap="none">
                <a:solidFill>
                  <a:srgbClr val="253232"/>
                </a:solidFill>
                <a:latin typeface="Cabin"/>
                <a:ea typeface="Cabin"/>
                <a:cs typeface="Cabin"/>
                <a:sym typeface="Cabin"/>
              </a:rPr>
              <a:t>No device emulation (neither HVM nor PV) from host)</a:t>
            </a:r>
          </a:p>
          <a:p>
            <a:pPr marL="685800" marR="0" lvl="1" indent="-228600" algn="l" rtl="0">
              <a:lnSpc>
                <a:spcPct val="90000"/>
              </a:lnSpc>
              <a:spcBef>
                <a:spcPts val="0"/>
              </a:spcBef>
              <a:buClr>
                <a:srgbClr val="253232"/>
              </a:buClr>
              <a:buSzPct val="100000"/>
              <a:buFont typeface="Arial"/>
              <a:buChar char="•"/>
            </a:pPr>
            <a:r>
              <a:rPr lang="en-US" sz="1400" b="0" i="0" u="none" strike="noStrike" cap="none">
                <a:solidFill>
                  <a:srgbClr val="253232"/>
                </a:solidFill>
                <a:latin typeface="Cabin"/>
                <a:ea typeface="Cabin"/>
                <a:cs typeface="Cabin"/>
                <a:sym typeface="Cabin"/>
              </a:rPr>
              <a:t>&lt;&lt;application container&gt;&gt;</a:t>
            </a:r>
          </a:p>
        </p:txBody>
      </p:sp>
      <p:sp>
        <p:nvSpPr>
          <p:cNvPr id="413" name="Shape 413"/>
          <p:cNvSpPr/>
          <p:nvPr/>
        </p:nvSpPr>
        <p:spPr>
          <a:xfrm>
            <a:off x="695879" y="2182680"/>
            <a:ext cx="3784320" cy="4674960"/>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rgbClr val="394D54"/>
              </a:buClr>
              <a:buSzPct val="100000"/>
              <a:buFont typeface="Arial"/>
              <a:buChar char="•"/>
            </a:pPr>
            <a:r>
              <a:rPr lang="en-US" sz="1500" b="0" strike="noStrike" dirty="0">
                <a:solidFill>
                  <a:srgbClr val="394D54"/>
                </a:solidFill>
                <a:latin typeface="Cabin"/>
                <a:ea typeface="Cabin"/>
                <a:cs typeface="Cabin"/>
                <a:sym typeface="Cabin"/>
              </a:rPr>
              <a:t>Run everywhere</a:t>
            </a:r>
          </a:p>
          <a:p>
            <a:pPr marL="685800" marR="0" lvl="1" indent="-228600" algn="l" rtl="0">
              <a:lnSpc>
                <a:spcPct val="90000"/>
              </a:lnSpc>
              <a:spcBef>
                <a:spcPts val="0"/>
              </a:spcBef>
              <a:buClr>
                <a:srgbClr val="253232"/>
              </a:buClr>
              <a:buSzPct val="100000"/>
              <a:buFont typeface="Arial"/>
              <a:buChar char="•"/>
            </a:pPr>
            <a:r>
              <a:rPr lang="en-US" sz="1400" b="0" i="0" u="none" strike="noStrike" cap="none" dirty="0">
                <a:solidFill>
                  <a:srgbClr val="253232"/>
                </a:solidFill>
                <a:latin typeface="Cabin"/>
                <a:ea typeface="Cabin"/>
                <a:cs typeface="Cabin"/>
                <a:sym typeface="Cabin"/>
              </a:rPr>
              <a:t>Regardless of kernel version </a:t>
            </a:r>
            <a:r>
              <a:rPr lang="en-US" sz="1400" b="0" i="0" u="none" strike="noStrike" cap="none" dirty="0" smtClean="0">
                <a:solidFill>
                  <a:srgbClr val="253232"/>
                </a:solidFill>
                <a:latin typeface="Cabin"/>
                <a:ea typeface="Cabin"/>
                <a:cs typeface="Cabin"/>
                <a:sym typeface="Cabin"/>
              </a:rPr>
              <a:t>(3.1.0+)</a:t>
            </a:r>
            <a:endParaRPr lang="en-US" sz="1400" b="0" i="0" u="none" strike="noStrike" cap="none" dirty="0">
              <a:solidFill>
                <a:srgbClr val="253232"/>
              </a:solidFill>
              <a:latin typeface="Cabin"/>
              <a:ea typeface="Cabin"/>
              <a:cs typeface="Cabin"/>
              <a:sym typeface="Cabin"/>
            </a:endParaRPr>
          </a:p>
          <a:p>
            <a:pPr marL="685800" marR="0" lvl="1" indent="-228600" algn="l" rtl="0">
              <a:lnSpc>
                <a:spcPct val="90000"/>
              </a:lnSpc>
              <a:spcBef>
                <a:spcPts val="0"/>
              </a:spcBef>
              <a:buClr>
                <a:srgbClr val="253232"/>
              </a:buClr>
              <a:buSzPct val="100000"/>
              <a:buFont typeface="Arial"/>
              <a:buChar char="•"/>
            </a:pPr>
            <a:r>
              <a:rPr lang="en-US" sz="1400" b="0" i="0" u="none" strike="noStrike" cap="none" dirty="0">
                <a:solidFill>
                  <a:srgbClr val="253232"/>
                </a:solidFill>
                <a:latin typeface="Cabin"/>
                <a:ea typeface="Cabin"/>
                <a:cs typeface="Cabin"/>
                <a:sym typeface="Cabin"/>
              </a:rPr>
              <a:t>Regardless of host </a:t>
            </a:r>
            <a:r>
              <a:rPr lang="en-US" sz="1400" b="0" i="0" u="none" strike="noStrike" cap="none" dirty="0" err="1">
                <a:solidFill>
                  <a:srgbClr val="253232"/>
                </a:solidFill>
                <a:latin typeface="Cabin"/>
                <a:ea typeface="Cabin"/>
                <a:cs typeface="Cabin"/>
                <a:sym typeface="Cabin"/>
              </a:rPr>
              <a:t>distro</a:t>
            </a:r>
            <a:endParaRPr lang="en-US" sz="1400" b="0" i="0" u="none" strike="noStrike" cap="none" dirty="0">
              <a:solidFill>
                <a:srgbClr val="253232"/>
              </a:solidFill>
              <a:latin typeface="Cabin"/>
              <a:ea typeface="Cabin"/>
              <a:cs typeface="Cabin"/>
              <a:sym typeface="Cabin"/>
            </a:endParaRPr>
          </a:p>
          <a:p>
            <a:pPr marL="685800" marR="0" lvl="1" indent="-228600" algn="l" rtl="0">
              <a:lnSpc>
                <a:spcPct val="90000"/>
              </a:lnSpc>
              <a:spcBef>
                <a:spcPts val="0"/>
              </a:spcBef>
              <a:buClr>
                <a:srgbClr val="253232"/>
              </a:buClr>
              <a:buSzPct val="100000"/>
              <a:buFont typeface="Arial"/>
              <a:buChar char="•"/>
            </a:pPr>
            <a:r>
              <a:rPr lang="en-US" sz="1400" b="0" i="0" u="none" strike="noStrike" cap="none" dirty="0">
                <a:solidFill>
                  <a:srgbClr val="253232"/>
                </a:solidFill>
                <a:latin typeface="Cabin"/>
                <a:ea typeface="Cabin"/>
                <a:cs typeface="Cabin"/>
                <a:sym typeface="Cabin"/>
              </a:rPr>
              <a:t>Physical or virtual, cloud or not</a:t>
            </a:r>
          </a:p>
          <a:p>
            <a:pPr marL="685800" marR="0" lvl="1" indent="-228600" algn="l" rtl="0">
              <a:lnSpc>
                <a:spcPct val="90000"/>
              </a:lnSpc>
              <a:spcBef>
                <a:spcPts val="0"/>
              </a:spcBef>
              <a:buClr>
                <a:srgbClr val="253232"/>
              </a:buClr>
              <a:buSzPct val="100000"/>
              <a:buFont typeface="Arial"/>
              <a:buChar char="•"/>
            </a:pPr>
            <a:r>
              <a:rPr lang="en-US" sz="1400" b="0" i="0" u="none" strike="noStrike" cap="none" dirty="0">
                <a:solidFill>
                  <a:srgbClr val="253232"/>
                </a:solidFill>
                <a:latin typeface="Cabin"/>
                <a:ea typeface="Cabin"/>
                <a:cs typeface="Cabin"/>
                <a:sym typeface="Cabin"/>
              </a:rPr>
              <a:t>Container and host architecture must match* </a:t>
            </a:r>
          </a:p>
          <a:p>
            <a:pPr marL="228600" marR="0" lvl="0" indent="-228600" algn="l" rtl="0">
              <a:lnSpc>
                <a:spcPct val="90000"/>
              </a:lnSpc>
              <a:spcBef>
                <a:spcPts val="0"/>
              </a:spcBef>
              <a:buClr>
                <a:srgbClr val="394D54"/>
              </a:buClr>
              <a:buSzPct val="100000"/>
              <a:buFont typeface="Arial"/>
              <a:buChar char="•"/>
            </a:pPr>
            <a:r>
              <a:rPr lang="en-US" sz="1600" b="0" strike="noStrike" dirty="0">
                <a:solidFill>
                  <a:srgbClr val="394D54"/>
                </a:solidFill>
                <a:latin typeface="Cabin"/>
                <a:ea typeface="Cabin"/>
                <a:cs typeface="Cabin"/>
                <a:sym typeface="Cabin"/>
              </a:rPr>
              <a:t>Run anything</a:t>
            </a:r>
          </a:p>
          <a:p>
            <a:pPr marL="685800" marR="0" lvl="1" indent="-228600" algn="l" rtl="0">
              <a:lnSpc>
                <a:spcPct val="90000"/>
              </a:lnSpc>
              <a:spcBef>
                <a:spcPts val="0"/>
              </a:spcBef>
              <a:buClr>
                <a:srgbClr val="253232"/>
              </a:buClr>
              <a:buSzPct val="100000"/>
              <a:buFont typeface="Arial"/>
              <a:buChar char="•"/>
            </a:pPr>
            <a:r>
              <a:rPr lang="en-US" sz="1400" b="0" i="0" u="none" strike="noStrike" cap="none" dirty="0">
                <a:solidFill>
                  <a:srgbClr val="253232"/>
                </a:solidFill>
                <a:latin typeface="Cabin"/>
                <a:ea typeface="Cabin"/>
                <a:cs typeface="Cabin"/>
                <a:sym typeface="Cabin"/>
              </a:rPr>
              <a:t>If it can run on the host, it can run in the container</a:t>
            </a:r>
          </a:p>
          <a:p>
            <a:pPr marL="685800" marR="0" lvl="1" indent="-228600" algn="l" rtl="0">
              <a:lnSpc>
                <a:spcPct val="90000"/>
              </a:lnSpc>
              <a:spcBef>
                <a:spcPts val="0"/>
              </a:spcBef>
              <a:buClr>
                <a:srgbClr val="253232"/>
              </a:buClr>
              <a:buSzPct val="100000"/>
              <a:buFont typeface="Arial"/>
              <a:buChar char="•"/>
            </a:pPr>
            <a:r>
              <a:rPr lang="en-US" sz="1400" b="0" i="0" u="none" strike="noStrike" cap="none" dirty="0">
                <a:solidFill>
                  <a:srgbClr val="253232"/>
                </a:solidFill>
                <a:latin typeface="Cabin"/>
                <a:ea typeface="Cabin"/>
                <a:cs typeface="Cabin"/>
                <a:sym typeface="Cabin"/>
              </a:rPr>
              <a:t>i.e. if it can run on a Linux kernel, it can run</a:t>
            </a:r>
          </a:p>
        </p:txBody>
      </p:sp>
      <p:sp>
        <p:nvSpPr>
          <p:cNvPr id="414" name="Shape 414"/>
          <p:cNvSpPr/>
          <p:nvPr/>
        </p:nvSpPr>
        <p:spPr>
          <a:xfrm>
            <a:off x="1757519" y="1452959"/>
            <a:ext cx="1006559" cy="58427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2600" b="0" strike="noStrike">
                <a:solidFill>
                  <a:srgbClr val="394D54"/>
                </a:solidFill>
                <a:latin typeface="Calibri"/>
                <a:ea typeface="Calibri"/>
                <a:cs typeface="Calibri"/>
                <a:sym typeface="Calibri"/>
              </a:rPr>
              <a:t>WHY</a:t>
            </a:r>
          </a:p>
        </p:txBody>
      </p:sp>
      <p:sp>
        <p:nvSpPr>
          <p:cNvPr id="415" name="Shape 415"/>
          <p:cNvSpPr/>
          <p:nvPr/>
        </p:nvSpPr>
        <p:spPr>
          <a:xfrm>
            <a:off x="7965360" y="1554479"/>
            <a:ext cx="1211759" cy="58427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2600" b="0" strike="noStrike">
                <a:solidFill>
                  <a:srgbClr val="394D54"/>
                </a:solidFill>
                <a:latin typeface="Calibri"/>
                <a:ea typeface="Calibri"/>
                <a:cs typeface="Calibri"/>
                <a:sym typeface="Calibri"/>
              </a:rPr>
              <a:t>WHAT</a:t>
            </a:r>
          </a:p>
        </p:txBody>
      </p:sp>
      <p:sp>
        <p:nvSpPr>
          <p:cNvPr id="416" name="Shape 416"/>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More technical explanation</a:t>
            </a: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p:nvPr/>
        </p:nvSpPr>
        <p:spPr>
          <a:xfrm>
            <a:off x="374760" y="919680"/>
            <a:ext cx="11825400" cy="433200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a:p>
            <a:pPr marL="447840" marR="0" lvl="0" indent="-3340" algn="l" rtl="0">
              <a:lnSpc>
                <a:spcPct val="100000"/>
              </a:lnSpc>
              <a:spcBef>
                <a:spcPts val="0"/>
              </a:spcBef>
              <a:buSzPct val="25000"/>
              <a:buNone/>
            </a:pPr>
            <a:r>
              <a:rPr lang="en-US" sz="2000" b="0" strike="noStrike">
                <a:solidFill>
                  <a:srgbClr val="000000"/>
                </a:solidFill>
                <a:latin typeface="Arial"/>
                <a:ea typeface="Arial"/>
                <a:cs typeface="Arial"/>
                <a:sym typeface="Arial"/>
              </a:rPr>
              <a:t>• An Open-Source (Go) framework to manage “container virtualization”</a:t>
            </a:r>
          </a:p>
          <a:p>
            <a:pPr marL="447840" marR="0" lvl="0" indent="-3340" algn="l" rtl="0">
              <a:lnSpc>
                <a:spcPct val="100000"/>
              </a:lnSpc>
              <a:spcBef>
                <a:spcPts val="0"/>
              </a:spcBef>
              <a:buSzPct val="25000"/>
              <a:buNone/>
            </a:pPr>
            <a:r>
              <a:rPr lang="en-US" sz="2000" b="0" strike="noStrike">
                <a:solidFill>
                  <a:srgbClr val="000000"/>
                </a:solidFill>
                <a:latin typeface="Arial"/>
                <a:ea typeface="Arial"/>
                <a:cs typeface="Arial"/>
                <a:sym typeface="Arial"/>
              </a:rPr>
              <a:t>• Docker isolates multiple user spaces (file systems) inside the same host</a:t>
            </a:r>
          </a:p>
          <a:p>
            <a:pPr marL="447840" marR="0" lvl="0" indent="-3340" algn="l" rtl="0">
              <a:lnSpc>
                <a:spcPct val="100000"/>
              </a:lnSpc>
              <a:spcBef>
                <a:spcPts val="0"/>
              </a:spcBef>
              <a:buSzPct val="25000"/>
              <a:buNone/>
            </a:pPr>
            <a:r>
              <a:rPr lang="en-US" sz="2000" b="0" strike="noStrike">
                <a:solidFill>
                  <a:srgbClr val="000000"/>
                </a:solidFill>
                <a:latin typeface="Arial"/>
                <a:ea typeface="Arial"/>
                <a:cs typeface="Arial"/>
                <a:sym typeface="Arial"/>
              </a:rPr>
              <a:t>• The user space instances are called “Containers”</a:t>
            </a:r>
          </a:p>
          <a:p>
            <a:pPr marL="447840" marR="0" lvl="0" indent="-3340" algn="l" rtl="0">
              <a:lnSpc>
                <a:spcPct val="100000"/>
              </a:lnSpc>
              <a:spcBef>
                <a:spcPts val="0"/>
              </a:spcBef>
              <a:buSzPct val="25000"/>
              <a:buNone/>
            </a:pPr>
            <a:r>
              <a:rPr lang="en-US" sz="2000" b="0" strike="noStrike">
                <a:solidFill>
                  <a:srgbClr val="000000"/>
                </a:solidFill>
                <a:latin typeface="Arial"/>
                <a:ea typeface="Arial"/>
                <a:cs typeface="Arial"/>
                <a:sym typeface="Arial"/>
              </a:rPr>
              <a:t>• They give you the illusion of being inside a different machine</a:t>
            </a:r>
          </a:p>
          <a:p>
            <a:pPr marL="447840" marR="0" lvl="0" indent="-3340" algn="l" rtl="0">
              <a:lnSpc>
                <a:spcPct val="100000"/>
              </a:lnSpc>
              <a:spcBef>
                <a:spcPts val="0"/>
              </a:spcBef>
              <a:buSzPct val="25000"/>
              <a:buNone/>
            </a:pPr>
            <a:r>
              <a:rPr lang="en-US" sz="2000" b="0" strike="noStrike">
                <a:solidFill>
                  <a:srgbClr val="000000"/>
                </a:solidFill>
                <a:latin typeface="Arial"/>
                <a:ea typeface="Arial"/>
                <a:cs typeface="Arial"/>
                <a:sym typeface="Arial"/>
              </a:rPr>
              <a:t>• Think about “execution environments” or “sandboxes”</a:t>
            </a:r>
          </a:p>
          <a:p>
            <a:pPr marL="447840" marR="0" lvl="0" indent="-3340" algn="l" rtl="0">
              <a:lnSpc>
                <a:spcPct val="100000"/>
              </a:lnSpc>
              <a:spcBef>
                <a:spcPts val="0"/>
              </a:spcBef>
              <a:buSzPct val="25000"/>
              <a:buNone/>
            </a:pPr>
            <a:r>
              <a:rPr lang="en-US" sz="2000" b="0" strike="noStrike">
                <a:solidFill>
                  <a:srgbClr val="000000"/>
                </a:solidFill>
                <a:latin typeface="Arial"/>
                <a:ea typeface="Arial"/>
                <a:cs typeface="Arial"/>
                <a:sym typeface="Arial"/>
              </a:rPr>
              <a:t>• No need for an hypervisor (and so very quick to launch)</a:t>
            </a:r>
          </a:p>
          <a:p>
            <a:pPr marL="447840" marR="0" lvl="0" indent="-3340" algn="l" rtl="0">
              <a:lnSpc>
                <a:spcPct val="100000"/>
              </a:lnSpc>
              <a:spcBef>
                <a:spcPts val="0"/>
              </a:spcBef>
              <a:buSzPct val="25000"/>
              <a:buNone/>
            </a:pPr>
            <a:r>
              <a:rPr lang="en-US" sz="2000" b="0" strike="noStrike">
                <a:solidFill>
                  <a:srgbClr val="000000"/>
                </a:solidFill>
                <a:latin typeface="Arial"/>
                <a:ea typeface="Arial"/>
                <a:cs typeface="Arial"/>
                <a:sym typeface="Arial"/>
              </a:rPr>
              <a:t>• Requires x64 Linux and kernel 3.8+</a:t>
            </a:r>
          </a:p>
        </p:txBody>
      </p:sp>
      <p:sp>
        <p:nvSpPr>
          <p:cNvPr id="422" name="Shape 422"/>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What is Docker, really?</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Shape 427"/>
          <p:cNvSpPr/>
          <p:nvPr/>
        </p:nvSpPr>
        <p:spPr>
          <a:xfrm>
            <a:off x="-84719" y="730800"/>
            <a:ext cx="11095200" cy="3363600"/>
          </a:xfrm>
          <a:prstGeom prst="rect">
            <a:avLst/>
          </a:prstGeom>
          <a:noFill/>
          <a:ln>
            <a:noFill/>
          </a:ln>
        </p:spPr>
        <p:txBody>
          <a:bodyPr lIns="90000" tIns="45000" rIns="90000" bIns="45000" anchor="t" anchorCtr="0">
            <a:noAutofit/>
          </a:bodyPr>
          <a:lstStyle/>
          <a:p>
            <a:pPr marL="663480" marR="0" lvl="0" indent="-218980" algn="l" rtl="0">
              <a:lnSpc>
                <a:spcPct val="100000"/>
              </a:lnSpc>
              <a:spcBef>
                <a:spcPts val="0"/>
              </a:spcBef>
              <a:buNone/>
            </a:pPr>
            <a:endParaRPr sz="2100" b="0" strike="noStrike">
              <a:solidFill>
                <a:srgbClr val="000000"/>
              </a:solidFill>
              <a:latin typeface="Arial"/>
              <a:ea typeface="Arial"/>
              <a:cs typeface="Arial"/>
              <a:sym typeface="Arial"/>
            </a:endParaRPr>
          </a:p>
          <a:p>
            <a:pPr marL="663480" marR="0" lvl="0" indent="-238030" algn="l" rtl="0">
              <a:lnSpc>
                <a:spcPct val="100000"/>
              </a:lnSpc>
              <a:spcBef>
                <a:spcPts val="0"/>
              </a:spcBef>
              <a:buClr>
                <a:srgbClr val="000000"/>
              </a:buClr>
              <a:buSzPct val="56000"/>
              <a:buFont typeface="Noto Sans Symbols"/>
              <a:buChar char="●"/>
            </a:pPr>
            <a:r>
              <a:rPr lang="en-US" sz="1500" b="0" strike="noStrike">
                <a:solidFill>
                  <a:srgbClr val="000000"/>
                </a:solidFill>
                <a:latin typeface="Arial"/>
                <a:ea typeface="Arial"/>
                <a:cs typeface="Arial"/>
                <a:sym typeface="Arial"/>
              </a:rPr>
              <a:t>Containers have similar resource isolation and allocation benefits as virtual machines </a:t>
            </a:r>
          </a:p>
          <a:p>
            <a:pPr marL="663480" marR="0" lvl="0" indent="-238030" algn="l" rtl="0">
              <a:lnSpc>
                <a:spcPct val="100000"/>
              </a:lnSpc>
              <a:spcBef>
                <a:spcPts val="0"/>
              </a:spcBef>
              <a:buClr>
                <a:srgbClr val="000000"/>
              </a:buClr>
              <a:buSzPct val="56000"/>
              <a:buFont typeface="Noto Sans Symbols"/>
              <a:buChar char="●"/>
            </a:pPr>
            <a:r>
              <a:rPr lang="en-US" sz="1500" b="0" strike="noStrike">
                <a:solidFill>
                  <a:srgbClr val="000000"/>
                </a:solidFill>
                <a:latin typeface="Arial"/>
                <a:ea typeface="Arial"/>
                <a:cs typeface="Arial"/>
                <a:sym typeface="Arial"/>
              </a:rPr>
              <a:t>A different architectural approach allows them to be much more portable and efficient.</a:t>
            </a:r>
          </a:p>
          <a:p>
            <a:pPr marL="663480" marR="0" lvl="0" indent="-218980" algn="l" rtl="0">
              <a:lnSpc>
                <a:spcPct val="100000"/>
              </a:lnSpc>
              <a:spcBef>
                <a:spcPts val="0"/>
              </a:spcBef>
              <a:buNone/>
            </a:pPr>
            <a:endParaRPr sz="1600" b="0" strike="noStrike">
              <a:solidFill>
                <a:srgbClr val="000000"/>
              </a:solidFill>
              <a:latin typeface="Arial"/>
              <a:ea typeface="Arial"/>
              <a:cs typeface="Arial"/>
              <a:sym typeface="Arial"/>
            </a:endParaRPr>
          </a:p>
          <a:p>
            <a:pPr marL="0" marR="0" lvl="0" indent="0" algn="l" rtl="0">
              <a:lnSpc>
                <a:spcPct val="100000"/>
              </a:lnSpc>
              <a:spcBef>
                <a:spcPts val="0"/>
              </a:spcBef>
              <a:buNone/>
            </a:pPr>
            <a:endParaRPr sz="1600" b="0" strike="noStrike">
              <a:solidFill>
                <a:srgbClr val="000000"/>
              </a:solidFill>
              <a:latin typeface="Arial"/>
              <a:ea typeface="Arial"/>
              <a:cs typeface="Arial"/>
              <a:sym typeface="Arial"/>
            </a:endParaRPr>
          </a:p>
        </p:txBody>
      </p:sp>
      <p:sp>
        <p:nvSpPr>
          <p:cNvPr id="428" name="Shape 428"/>
          <p:cNvSpPr/>
          <p:nvPr/>
        </p:nvSpPr>
        <p:spPr>
          <a:xfrm>
            <a:off x="486720" y="1752840"/>
            <a:ext cx="2925000" cy="131075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200" b="1" strike="noStrike">
                <a:solidFill>
                  <a:srgbClr val="000000"/>
                </a:solidFill>
                <a:latin typeface="Arial"/>
                <a:ea typeface="Arial"/>
                <a:cs typeface="Arial"/>
                <a:sym typeface="Arial"/>
              </a:rPr>
              <a:t>Virtual Machines</a:t>
            </a:r>
          </a:p>
          <a:p>
            <a:pPr marL="0" marR="0" lvl="0" indent="0" algn="l" rtl="0">
              <a:lnSpc>
                <a:spcPct val="100000"/>
              </a:lnSpc>
              <a:spcBef>
                <a:spcPts val="0"/>
              </a:spcBef>
              <a:buSzPct val="25000"/>
              <a:buNone/>
            </a:pPr>
            <a:r>
              <a:rPr lang="en-US" sz="1000" b="0" strike="noStrike">
                <a:solidFill>
                  <a:srgbClr val="000000"/>
                </a:solidFill>
                <a:latin typeface="Arial"/>
                <a:ea typeface="Arial"/>
                <a:cs typeface="Arial"/>
                <a:sym typeface="Arial"/>
              </a:rPr>
              <a:t>Each virtual machine includes the application, the necessary binaries and libraries and an entire guest operating system - all of which may be tens of GBs in size.</a:t>
            </a:r>
          </a:p>
        </p:txBody>
      </p:sp>
      <p:sp>
        <p:nvSpPr>
          <p:cNvPr id="429" name="Shape 429"/>
          <p:cNvSpPr/>
          <p:nvPr/>
        </p:nvSpPr>
        <p:spPr>
          <a:xfrm>
            <a:off x="4023719" y="1945080"/>
            <a:ext cx="2804400" cy="255852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200" b="1" strike="noStrike">
                <a:solidFill>
                  <a:srgbClr val="000000"/>
                </a:solidFill>
                <a:latin typeface="Arial"/>
                <a:ea typeface="Arial"/>
                <a:cs typeface="Arial"/>
                <a:sym typeface="Arial"/>
              </a:rPr>
              <a:t>Containers</a:t>
            </a:r>
          </a:p>
          <a:p>
            <a:pPr marL="0" marR="0" lvl="0" indent="0" algn="l" rtl="0">
              <a:lnSpc>
                <a:spcPct val="100000"/>
              </a:lnSpc>
              <a:spcBef>
                <a:spcPts val="0"/>
              </a:spcBef>
              <a:buSzPct val="25000"/>
              <a:buNone/>
            </a:pPr>
            <a:r>
              <a:rPr lang="en-US" sz="1100" b="0" strike="noStrike">
                <a:solidFill>
                  <a:srgbClr val="000000"/>
                </a:solidFill>
                <a:latin typeface="Arial"/>
                <a:ea typeface="Arial"/>
                <a:cs typeface="Arial"/>
                <a:sym typeface="Arial"/>
              </a:rPr>
              <a:t>Containers include the application and all of its dependencies, but share the kernel with other containers. They run as an isolated process in userspace on the host operating system. They’re also not tied to any specific infrastructure – Docker containers run on any computer, on any infrastructure and in any cloud.</a:t>
            </a:r>
          </a:p>
        </p:txBody>
      </p:sp>
      <p:pic>
        <p:nvPicPr>
          <p:cNvPr id="430" name="Shape 430"/>
          <p:cNvPicPr preferRelativeResize="0"/>
          <p:nvPr/>
        </p:nvPicPr>
        <p:blipFill rotWithShape="1">
          <a:blip r:embed="rId3">
            <a:alphaModFix/>
          </a:blip>
          <a:srcRect/>
          <a:stretch/>
        </p:blipFill>
        <p:spPr>
          <a:xfrm>
            <a:off x="6982920" y="1927440"/>
            <a:ext cx="4721760" cy="2507759"/>
          </a:xfrm>
          <a:prstGeom prst="rect">
            <a:avLst/>
          </a:prstGeom>
          <a:noFill/>
          <a:ln>
            <a:noFill/>
          </a:ln>
        </p:spPr>
      </p:pic>
      <p:pic>
        <p:nvPicPr>
          <p:cNvPr id="431" name="Shape 431"/>
          <p:cNvPicPr preferRelativeResize="0"/>
          <p:nvPr/>
        </p:nvPicPr>
        <p:blipFill rotWithShape="1">
          <a:blip r:embed="rId4">
            <a:alphaModFix/>
          </a:blip>
          <a:srcRect/>
          <a:stretch/>
        </p:blipFill>
        <p:spPr>
          <a:xfrm>
            <a:off x="486720" y="3156119"/>
            <a:ext cx="3413879" cy="2809439"/>
          </a:xfrm>
          <a:prstGeom prst="rect">
            <a:avLst/>
          </a:prstGeom>
          <a:noFill/>
          <a:ln>
            <a:noFill/>
          </a:ln>
        </p:spPr>
      </p:pic>
      <p:sp>
        <p:nvSpPr>
          <p:cNvPr id="432" name="Shape 432"/>
          <p:cNvSpPr/>
          <p:nvPr/>
        </p:nvSpPr>
        <p:spPr>
          <a:xfrm>
            <a:off x="4237560" y="4500719"/>
            <a:ext cx="4618080" cy="28692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300" b="0" strike="noStrike">
                <a:solidFill>
                  <a:srgbClr val="000000"/>
                </a:solidFill>
                <a:latin typeface="Arial"/>
                <a:ea typeface="Arial"/>
                <a:cs typeface="Arial"/>
                <a:sym typeface="Arial"/>
              </a:rPr>
              <a:t>Source: </a:t>
            </a:r>
            <a:r>
              <a:rPr lang="en-US" sz="1300" b="0" u="sng" strike="noStrike">
                <a:solidFill>
                  <a:schemeClr val="hlink"/>
                </a:solidFill>
                <a:latin typeface="Arial"/>
                <a:ea typeface="Arial"/>
                <a:cs typeface="Arial"/>
                <a:sym typeface="Arial"/>
                <a:hlinkClick r:id="rId5"/>
              </a:rPr>
              <a:t>https://www.docker.com/what-docker</a:t>
            </a:r>
          </a:p>
        </p:txBody>
      </p:sp>
      <p:sp>
        <p:nvSpPr>
          <p:cNvPr id="433" name="Shape 433"/>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Containers vs virtual machines</a:t>
            </a: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txBox="1"/>
          <p:nvPr/>
        </p:nvSpPr>
        <p:spPr>
          <a:xfrm>
            <a:off x="838079" y="139319"/>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strike="noStrike">
              <a:solidFill>
                <a:srgbClr val="000000"/>
              </a:solidFill>
              <a:latin typeface="Arial"/>
              <a:ea typeface="Arial"/>
              <a:cs typeface="Arial"/>
              <a:sym typeface="Arial"/>
            </a:endParaRPr>
          </a:p>
        </p:txBody>
      </p:sp>
      <p:sp>
        <p:nvSpPr>
          <p:cNvPr id="439" name="Shape 439"/>
          <p:cNvSpPr/>
          <p:nvPr/>
        </p:nvSpPr>
        <p:spPr>
          <a:xfrm>
            <a:off x="6072119" y="2606759"/>
            <a:ext cx="753840" cy="651959"/>
          </a:xfrm>
          <a:prstGeom prst="rect">
            <a:avLst/>
          </a:prstGeom>
          <a:solidFill>
            <a:srgbClr val="ED7D31"/>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Bins/</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Libs</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440" name="Shape 440"/>
          <p:cNvSpPr/>
          <p:nvPr/>
        </p:nvSpPr>
        <p:spPr>
          <a:xfrm>
            <a:off x="6064200" y="1810080"/>
            <a:ext cx="760680" cy="796319"/>
          </a:xfrm>
          <a:prstGeom prst="rect">
            <a:avLst/>
          </a:prstGeom>
          <a:solidFill>
            <a:srgbClr val="5B9BD5"/>
          </a:solidFill>
          <a:ln w="12600" cap="flat" cmpd="sng">
            <a:solidFill>
              <a:srgbClr val="5B9BD5"/>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App</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a:t>
            </a:r>
          </a:p>
        </p:txBody>
      </p:sp>
      <p:sp>
        <p:nvSpPr>
          <p:cNvPr id="441" name="Shape 441"/>
          <p:cNvSpPr/>
          <p:nvPr/>
        </p:nvSpPr>
        <p:spPr>
          <a:xfrm>
            <a:off x="5602680" y="4414680"/>
            <a:ext cx="1665359" cy="1015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0" strike="noStrike">
                <a:solidFill>
                  <a:srgbClr val="394D54"/>
                </a:solidFill>
                <a:latin typeface="Calibri"/>
                <a:ea typeface="Calibri"/>
                <a:cs typeface="Calibri"/>
                <a:sym typeface="Calibri"/>
              </a:rPr>
              <a:t>Original App</a:t>
            </a:r>
          </a:p>
          <a:p>
            <a:pPr marL="0" marR="0" lvl="0" indent="0" algn="l" rtl="0">
              <a:lnSpc>
                <a:spcPct val="100000"/>
              </a:lnSpc>
              <a:spcBef>
                <a:spcPts val="0"/>
              </a:spcBef>
              <a:buSzPct val="25000"/>
              <a:buNone/>
            </a:pPr>
            <a:r>
              <a:rPr lang="en-US" sz="1050" b="0" strike="noStrike">
                <a:solidFill>
                  <a:srgbClr val="394D54"/>
                </a:solidFill>
                <a:latin typeface="Calibri"/>
                <a:ea typeface="Calibri"/>
                <a:cs typeface="Calibri"/>
                <a:sym typeface="Calibri"/>
              </a:rPr>
              <a:t>(No OS to take</a:t>
            </a:r>
          </a:p>
          <a:p>
            <a:pPr marL="0" marR="0" lvl="0" indent="0" algn="l" rtl="0">
              <a:lnSpc>
                <a:spcPct val="100000"/>
              </a:lnSpc>
              <a:spcBef>
                <a:spcPts val="0"/>
              </a:spcBef>
              <a:buSzPct val="25000"/>
              <a:buNone/>
            </a:pPr>
            <a:r>
              <a:rPr lang="en-US" sz="1050" b="0" strike="noStrike">
                <a:solidFill>
                  <a:srgbClr val="394D54"/>
                </a:solidFill>
                <a:latin typeface="Calibri"/>
                <a:ea typeface="Calibri"/>
                <a:cs typeface="Calibri"/>
                <a:sym typeface="Calibri"/>
              </a:rPr>
              <a:t>up space, resources,</a:t>
            </a:r>
          </a:p>
          <a:p>
            <a:pPr marL="0" marR="0" lvl="0" indent="0" algn="l" rtl="0">
              <a:lnSpc>
                <a:spcPct val="100000"/>
              </a:lnSpc>
              <a:spcBef>
                <a:spcPts val="0"/>
              </a:spcBef>
              <a:buSzPct val="25000"/>
              <a:buNone/>
            </a:pPr>
            <a:r>
              <a:rPr lang="en-US" sz="1050" b="0" strike="noStrike">
                <a:solidFill>
                  <a:srgbClr val="394D54"/>
                </a:solidFill>
                <a:latin typeface="Calibri"/>
                <a:ea typeface="Calibri"/>
                <a:cs typeface="Calibri"/>
                <a:sym typeface="Calibri"/>
              </a:rPr>
              <a:t>or require restart)</a:t>
            </a:r>
          </a:p>
        </p:txBody>
      </p:sp>
      <p:sp>
        <p:nvSpPr>
          <p:cNvPr id="442" name="Shape 442"/>
          <p:cNvSpPr/>
          <p:nvPr/>
        </p:nvSpPr>
        <p:spPr>
          <a:xfrm>
            <a:off x="10214279" y="1825559"/>
            <a:ext cx="968759" cy="1453680"/>
          </a:xfrm>
          <a:prstGeom prst="rect">
            <a:avLst/>
          </a:prstGeom>
          <a:solidFill>
            <a:srgbClr val="FFFFFF"/>
          </a:solidFill>
          <a:ln w="12600" cap="flat" cmpd="sng">
            <a:solidFill>
              <a:srgbClr val="394D54"/>
            </a:solidFill>
            <a:prstDash val="dashDot"/>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3" name="Shape 443"/>
          <p:cNvSpPr/>
          <p:nvPr/>
        </p:nvSpPr>
        <p:spPr>
          <a:xfrm rot="5400000">
            <a:off x="10674360" y="2126159"/>
            <a:ext cx="803160" cy="196560"/>
          </a:xfrm>
          <a:prstGeom prst="rect">
            <a:avLst/>
          </a:prstGeom>
          <a:solidFill>
            <a:srgbClr val="5B9BD5"/>
          </a:solidFill>
          <a:ln w="12600" cap="flat" cmpd="sng">
            <a:solidFill>
              <a:srgbClr val="5B9BD5"/>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App Δ </a:t>
            </a:r>
          </a:p>
        </p:txBody>
      </p:sp>
      <p:sp>
        <p:nvSpPr>
          <p:cNvPr id="444" name="Shape 444"/>
          <p:cNvSpPr/>
          <p:nvPr/>
        </p:nvSpPr>
        <p:spPr>
          <a:xfrm rot="5400000">
            <a:off x="10744200" y="2859840"/>
            <a:ext cx="663479" cy="196560"/>
          </a:xfrm>
          <a:prstGeom prst="rect">
            <a:avLst/>
          </a:prstGeom>
          <a:solidFill>
            <a:srgbClr val="ED7D31"/>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Bins/</a:t>
            </a:r>
          </a:p>
        </p:txBody>
      </p:sp>
      <p:sp>
        <p:nvSpPr>
          <p:cNvPr id="445" name="Shape 445"/>
          <p:cNvSpPr/>
          <p:nvPr/>
        </p:nvSpPr>
        <p:spPr>
          <a:xfrm>
            <a:off x="2012759" y="1841400"/>
            <a:ext cx="762120" cy="2604600"/>
          </a:xfrm>
          <a:prstGeom prst="rect">
            <a:avLst/>
          </a:prstGeom>
          <a:solidFill>
            <a:srgbClr val="5B9BD5"/>
          </a:solidFill>
          <a:ln>
            <a:noFill/>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App</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446" name="Shape 446"/>
          <p:cNvSpPr/>
          <p:nvPr/>
        </p:nvSpPr>
        <p:spPr>
          <a:xfrm>
            <a:off x="2014200" y="2678759"/>
            <a:ext cx="753840" cy="651959"/>
          </a:xfrm>
          <a:prstGeom prst="rect">
            <a:avLst/>
          </a:prstGeom>
          <a:solidFill>
            <a:srgbClr val="ED7D31"/>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Bins/</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Libs</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447" name="Shape 447"/>
          <p:cNvSpPr/>
          <p:nvPr/>
        </p:nvSpPr>
        <p:spPr>
          <a:xfrm>
            <a:off x="2012759" y="1841400"/>
            <a:ext cx="760680" cy="32742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48" name="Shape 448"/>
          <p:cNvSpPr/>
          <p:nvPr/>
        </p:nvSpPr>
        <p:spPr>
          <a:xfrm>
            <a:off x="3205800" y="1839600"/>
            <a:ext cx="762120" cy="2315880"/>
          </a:xfrm>
          <a:prstGeom prst="rect">
            <a:avLst/>
          </a:prstGeom>
          <a:solidFill>
            <a:srgbClr val="5B9BD5"/>
          </a:solidFill>
          <a:ln>
            <a:noFill/>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App</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449" name="Shape 449"/>
          <p:cNvSpPr/>
          <p:nvPr/>
        </p:nvSpPr>
        <p:spPr>
          <a:xfrm>
            <a:off x="3212280" y="3290400"/>
            <a:ext cx="753840" cy="834480"/>
          </a:xfrm>
          <a:prstGeom prst="rect">
            <a:avLst/>
          </a:prstGeom>
          <a:solidFill>
            <a:srgbClr val="7030A0"/>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Guest</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OS</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450" name="Shape 450"/>
          <p:cNvSpPr/>
          <p:nvPr/>
        </p:nvSpPr>
        <p:spPr>
          <a:xfrm>
            <a:off x="3207240" y="2663640"/>
            <a:ext cx="753840" cy="651959"/>
          </a:xfrm>
          <a:prstGeom prst="rect">
            <a:avLst/>
          </a:prstGeom>
          <a:solidFill>
            <a:srgbClr val="ED7D31"/>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Bins/</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Libs</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451" name="Shape 451"/>
          <p:cNvSpPr/>
          <p:nvPr/>
        </p:nvSpPr>
        <p:spPr>
          <a:xfrm>
            <a:off x="3205800" y="1826640"/>
            <a:ext cx="760680" cy="229824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52" name="Shape 452"/>
          <p:cNvSpPr/>
          <p:nvPr/>
        </p:nvSpPr>
        <p:spPr>
          <a:xfrm>
            <a:off x="9859679" y="4414680"/>
            <a:ext cx="1963800" cy="187704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300" b="0" strike="noStrike">
                <a:solidFill>
                  <a:srgbClr val="394D54"/>
                </a:solidFill>
                <a:latin typeface="Calibri"/>
                <a:ea typeface="Calibri"/>
                <a:cs typeface="Calibri"/>
                <a:sym typeface="Calibri"/>
              </a:rPr>
              <a:t>Modified App</a:t>
            </a: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l" rtl="0">
              <a:lnSpc>
                <a:spcPct val="100000"/>
              </a:lnSpc>
              <a:spcBef>
                <a:spcPts val="0"/>
              </a:spcBef>
              <a:buSzPct val="25000"/>
              <a:buNone/>
            </a:pPr>
            <a:r>
              <a:rPr lang="en-US" sz="1050" b="0" strike="noStrike">
                <a:solidFill>
                  <a:srgbClr val="394D54"/>
                </a:solidFill>
                <a:latin typeface="Calibri"/>
                <a:ea typeface="Calibri"/>
                <a:cs typeface="Calibri"/>
                <a:sym typeface="Calibri"/>
              </a:rPr>
              <a:t>Copy on write capabilities allow</a:t>
            </a:r>
          </a:p>
          <a:p>
            <a:pPr marL="0" marR="0" lvl="0" indent="0" algn="l" rtl="0">
              <a:lnSpc>
                <a:spcPct val="100000"/>
              </a:lnSpc>
              <a:spcBef>
                <a:spcPts val="0"/>
              </a:spcBef>
              <a:buSzPct val="25000"/>
              <a:buNone/>
            </a:pPr>
            <a:r>
              <a:rPr lang="en-US" sz="1050" b="0" strike="noStrike">
                <a:solidFill>
                  <a:srgbClr val="394D54"/>
                </a:solidFill>
                <a:latin typeface="Calibri"/>
                <a:ea typeface="Calibri"/>
                <a:cs typeface="Calibri"/>
                <a:sym typeface="Calibri"/>
              </a:rPr>
              <a:t>us to only save the diffs</a:t>
            </a:r>
          </a:p>
          <a:p>
            <a:pPr marL="0" marR="0" lvl="0" indent="0" algn="l" rtl="0">
              <a:lnSpc>
                <a:spcPct val="100000"/>
              </a:lnSpc>
              <a:spcBef>
                <a:spcPts val="0"/>
              </a:spcBef>
              <a:buSzPct val="25000"/>
              <a:buNone/>
            </a:pPr>
            <a:r>
              <a:rPr lang="en-US" sz="1050" b="0" strike="noStrike">
                <a:solidFill>
                  <a:srgbClr val="394D54"/>
                </a:solidFill>
                <a:latin typeface="Calibri"/>
                <a:ea typeface="Calibri"/>
                <a:cs typeface="Calibri"/>
                <a:sym typeface="Calibri"/>
              </a:rPr>
              <a:t>Between container A and container</a:t>
            </a:r>
          </a:p>
          <a:p>
            <a:pPr marL="0" marR="0" lvl="0" indent="0" algn="l" rtl="0">
              <a:lnSpc>
                <a:spcPct val="100000"/>
              </a:lnSpc>
              <a:spcBef>
                <a:spcPts val="0"/>
              </a:spcBef>
              <a:buSzPct val="25000"/>
              <a:buNone/>
            </a:pPr>
            <a:r>
              <a:rPr lang="en-US" sz="1050" b="0" strike="noStrike">
                <a:solidFill>
                  <a:srgbClr val="394D54"/>
                </a:solidFill>
                <a:latin typeface="Calibri"/>
                <a:ea typeface="Calibri"/>
                <a:cs typeface="Calibri"/>
                <a:sym typeface="Calibri"/>
              </a:rPr>
              <a:t>A’</a:t>
            </a:r>
          </a:p>
        </p:txBody>
      </p:sp>
      <p:sp>
        <p:nvSpPr>
          <p:cNvPr id="453" name="Shape 453"/>
          <p:cNvSpPr/>
          <p:nvPr/>
        </p:nvSpPr>
        <p:spPr>
          <a:xfrm>
            <a:off x="1001159" y="5503319"/>
            <a:ext cx="3060719" cy="1015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0" strike="noStrike">
                <a:solidFill>
                  <a:srgbClr val="394D54"/>
                </a:solidFill>
                <a:latin typeface="Calibri"/>
                <a:ea typeface="Calibri"/>
                <a:cs typeface="Calibri"/>
                <a:sym typeface="Calibri"/>
              </a:rPr>
              <a:t>VMs</a:t>
            </a:r>
          </a:p>
          <a:p>
            <a:pPr marL="0" marR="0" lvl="0" indent="0" algn="l" rtl="0">
              <a:lnSpc>
                <a:spcPct val="100000"/>
              </a:lnSpc>
              <a:spcBef>
                <a:spcPts val="0"/>
              </a:spcBef>
              <a:buSzPct val="25000"/>
              <a:buNone/>
            </a:pPr>
            <a:r>
              <a:rPr lang="en-US" sz="1050" b="0" strike="noStrike">
                <a:solidFill>
                  <a:srgbClr val="394D54"/>
                </a:solidFill>
                <a:latin typeface="Calibri"/>
                <a:ea typeface="Calibri"/>
                <a:cs typeface="Calibri"/>
                <a:sym typeface="Calibri"/>
              </a:rPr>
              <a:t>Every app, every copy of an</a:t>
            </a:r>
          </a:p>
          <a:p>
            <a:pPr marL="0" marR="0" lvl="0" indent="0" algn="l" rtl="0">
              <a:lnSpc>
                <a:spcPct val="100000"/>
              </a:lnSpc>
              <a:spcBef>
                <a:spcPts val="0"/>
              </a:spcBef>
              <a:buSzPct val="25000"/>
              <a:buNone/>
            </a:pPr>
            <a:r>
              <a:rPr lang="en-US" sz="1050" b="0" strike="noStrike">
                <a:solidFill>
                  <a:srgbClr val="394D54"/>
                </a:solidFill>
                <a:latin typeface="Calibri"/>
                <a:ea typeface="Calibri"/>
                <a:cs typeface="Calibri"/>
                <a:sym typeface="Calibri"/>
              </a:rPr>
              <a:t>app, and every slight modification</a:t>
            </a:r>
          </a:p>
          <a:p>
            <a:pPr marL="0" marR="0" lvl="0" indent="0" algn="l" rtl="0">
              <a:lnSpc>
                <a:spcPct val="100000"/>
              </a:lnSpc>
              <a:spcBef>
                <a:spcPts val="0"/>
              </a:spcBef>
              <a:buSzPct val="25000"/>
              <a:buNone/>
            </a:pPr>
            <a:r>
              <a:rPr lang="en-US" sz="1050" b="0" strike="noStrike">
                <a:solidFill>
                  <a:srgbClr val="394D54"/>
                </a:solidFill>
                <a:latin typeface="Calibri"/>
                <a:ea typeface="Calibri"/>
                <a:cs typeface="Calibri"/>
                <a:sym typeface="Calibri"/>
              </a:rPr>
              <a:t>of the app requires a new virtual server</a:t>
            </a:r>
          </a:p>
        </p:txBody>
      </p:sp>
      <p:sp>
        <p:nvSpPr>
          <p:cNvPr id="454" name="Shape 454"/>
          <p:cNvSpPr/>
          <p:nvPr/>
        </p:nvSpPr>
        <p:spPr>
          <a:xfrm>
            <a:off x="869759" y="1854359"/>
            <a:ext cx="762120" cy="2604600"/>
          </a:xfrm>
          <a:prstGeom prst="rect">
            <a:avLst/>
          </a:prstGeom>
          <a:solidFill>
            <a:srgbClr val="5B9BD5"/>
          </a:solidFill>
          <a:ln>
            <a:noFill/>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App</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455" name="Shape 455"/>
          <p:cNvSpPr/>
          <p:nvPr/>
        </p:nvSpPr>
        <p:spPr>
          <a:xfrm>
            <a:off x="876600" y="3318119"/>
            <a:ext cx="753840" cy="2193479"/>
          </a:xfrm>
          <a:prstGeom prst="rect">
            <a:avLst/>
          </a:prstGeom>
          <a:solidFill>
            <a:srgbClr val="7030A0"/>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Guest</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OS</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456" name="Shape 456"/>
          <p:cNvSpPr/>
          <p:nvPr/>
        </p:nvSpPr>
        <p:spPr>
          <a:xfrm>
            <a:off x="871200" y="2691359"/>
            <a:ext cx="753840" cy="651959"/>
          </a:xfrm>
          <a:prstGeom prst="rect">
            <a:avLst/>
          </a:prstGeom>
          <a:solidFill>
            <a:srgbClr val="ED7D31"/>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Bins/</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Libs</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457" name="Shape 457"/>
          <p:cNvSpPr/>
          <p:nvPr/>
        </p:nvSpPr>
        <p:spPr>
          <a:xfrm>
            <a:off x="869759" y="1854359"/>
            <a:ext cx="760680" cy="32742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58" name="Shape 458"/>
          <p:cNvSpPr/>
          <p:nvPr/>
        </p:nvSpPr>
        <p:spPr>
          <a:xfrm>
            <a:off x="8030520" y="4437000"/>
            <a:ext cx="1254960" cy="107676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0" strike="noStrike">
                <a:solidFill>
                  <a:srgbClr val="394D54"/>
                </a:solidFill>
                <a:latin typeface="Calibri"/>
                <a:ea typeface="Calibri"/>
                <a:cs typeface="Calibri"/>
                <a:sym typeface="Calibri"/>
              </a:rPr>
              <a:t>Copy of</a:t>
            </a:r>
          </a:p>
          <a:p>
            <a:pPr marL="0" marR="0" lvl="0" indent="0" algn="ctr" rtl="0">
              <a:lnSpc>
                <a:spcPct val="100000"/>
              </a:lnSpc>
              <a:spcBef>
                <a:spcPts val="0"/>
              </a:spcBef>
              <a:buSzPct val="25000"/>
              <a:buNone/>
            </a:pPr>
            <a:r>
              <a:rPr lang="en-US" sz="1300" b="0" strike="noStrike">
                <a:solidFill>
                  <a:srgbClr val="394D54"/>
                </a:solidFill>
                <a:latin typeface="Calibri"/>
                <a:ea typeface="Calibri"/>
                <a:cs typeface="Calibri"/>
                <a:sym typeface="Calibri"/>
              </a:rPr>
              <a:t>App</a:t>
            </a:r>
          </a:p>
          <a:p>
            <a:pPr marL="0" marR="0" lvl="0" indent="0" algn="l" rtl="0">
              <a:lnSpc>
                <a:spcPct val="100000"/>
              </a:lnSpc>
              <a:spcBef>
                <a:spcPts val="0"/>
              </a:spcBef>
              <a:buSzPct val="25000"/>
              <a:buNone/>
            </a:pPr>
            <a:r>
              <a:rPr lang="en-US" sz="1050" b="0" strike="noStrike">
                <a:solidFill>
                  <a:srgbClr val="394D54"/>
                </a:solidFill>
                <a:latin typeface="Calibri"/>
                <a:ea typeface="Calibri"/>
                <a:cs typeface="Calibri"/>
                <a:sym typeface="Calibri"/>
              </a:rPr>
              <a:t>No OS. Can</a:t>
            </a:r>
          </a:p>
          <a:p>
            <a:pPr marL="0" marR="0" lvl="0" indent="0" algn="l" rtl="0">
              <a:lnSpc>
                <a:spcPct val="100000"/>
              </a:lnSpc>
              <a:spcBef>
                <a:spcPts val="0"/>
              </a:spcBef>
              <a:buSzPct val="25000"/>
              <a:buNone/>
            </a:pPr>
            <a:r>
              <a:rPr lang="en-US" sz="1050" b="0" strike="noStrike">
                <a:solidFill>
                  <a:srgbClr val="394D54"/>
                </a:solidFill>
                <a:latin typeface="Calibri"/>
                <a:ea typeface="Calibri"/>
                <a:cs typeface="Calibri"/>
                <a:sym typeface="Calibri"/>
              </a:rPr>
              <a:t>Share bins/libs</a:t>
            </a:r>
          </a:p>
        </p:txBody>
      </p:sp>
      <p:sp>
        <p:nvSpPr>
          <p:cNvPr id="459" name="Shape 459"/>
          <p:cNvSpPr/>
          <p:nvPr/>
        </p:nvSpPr>
        <p:spPr>
          <a:xfrm>
            <a:off x="8179200" y="1844640"/>
            <a:ext cx="788400" cy="1453680"/>
          </a:xfrm>
          <a:prstGeom prst="rect">
            <a:avLst/>
          </a:prstGeom>
          <a:solidFill>
            <a:srgbClr val="FFFFFF"/>
          </a:solidFill>
          <a:ln w="12600" cap="flat" cmpd="sng">
            <a:solidFill>
              <a:srgbClr val="394D54"/>
            </a:solidFill>
            <a:prstDash val="dashDot"/>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0" name="Shape 460"/>
          <p:cNvSpPr/>
          <p:nvPr/>
        </p:nvSpPr>
        <p:spPr>
          <a:xfrm>
            <a:off x="8179200" y="1819440"/>
            <a:ext cx="788400" cy="796319"/>
          </a:xfrm>
          <a:prstGeom prst="rect">
            <a:avLst/>
          </a:prstGeom>
          <a:solidFill>
            <a:srgbClr val="5B9BD5"/>
          </a:solidFill>
          <a:ln w="12600" cap="flat" cmpd="sng">
            <a:solidFill>
              <a:srgbClr val="5B9BD5"/>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App</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a:t>
            </a:r>
          </a:p>
        </p:txBody>
      </p:sp>
      <p:sp>
        <p:nvSpPr>
          <p:cNvPr id="461" name="Shape 461"/>
          <p:cNvSpPr/>
          <p:nvPr/>
        </p:nvSpPr>
        <p:spPr>
          <a:xfrm rot="-3536400">
            <a:off x="765000" y="4414679"/>
            <a:ext cx="924120" cy="507600"/>
          </a:xfrm>
          <a:prstGeom prst="lightningBol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62" name="Shape 462"/>
          <p:cNvSpPr/>
          <p:nvPr/>
        </p:nvSpPr>
        <p:spPr>
          <a:xfrm>
            <a:off x="2019600" y="3330719"/>
            <a:ext cx="753840" cy="2193479"/>
          </a:xfrm>
          <a:prstGeom prst="rect">
            <a:avLst/>
          </a:prstGeom>
          <a:solidFill>
            <a:srgbClr val="7030A0"/>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Guest</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OS</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463" name="Shape 463"/>
          <p:cNvSpPr/>
          <p:nvPr/>
        </p:nvSpPr>
        <p:spPr>
          <a:xfrm rot="-3536400">
            <a:off x="1908000" y="4427640"/>
            <a:ext cx="924120" cy="507600"/>
          </a:xfrm>
          <a:prstGeom prst="lightningBol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64" name="Shape 464"/>
          <p:cNvSpPr/>
          <p:nvPr/>
        </p:nvSpPr>
        <p:spPr>
          <a:xfrm>
            <a:off x="3213359" y="3330719"/>
            <a:ext cx="753840" cy="2193479"/>
          </a:xfrm>
          <a:prstGeom prst="rect">
            <a:avLst/>
          </a:prstGeom>
          <a:solidFill>
            <a:srgbClr val="7030A0"/>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Guest</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OS</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465" name="Shape 465"/>
          <p:cNvSpPr/>
          <p:nvPr/>
        </p:nvSpPr>
        <p:spPr>
          <a:xfrm rot="-3536400">
            <a:off x="3102119" y="4427640"/>
            <a:ext cx="924120" cy="507600"/>
          </a:xfrm>
          <a:prstGeom prst="lightningBol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66" name="Shape 466"/>
          <p:cNvSpPr/>
          <p:nvPr/>
        </p:nvSpPr>
        <p:spPr>
          <a:xfrm>
            <a:off x="5092560" y="1181159"/>
            <a:ext cx="62999" cy="5676480"/>
          </a:xfrm>
          <a:custGeom>
            <a:avLst/>
            <a:gdLst/>
            <a:ahLst/>
            <a:cxnLst/>
            <a:rect l="0" t="0" r="0" b="0"/>
            <a:pathLst>
              <a:path w="120000" h="120000" extrusionOk="0">
                <a:moveTo>
                  <a:pt x="0" y="0"/>
                </a:moveTo>
                <a:lnTo>
                  <a:pt x="120000" y="120000"/>
                </a:lnTo>
              </a:path>
            </a:pathLst>
          </a:custGeom>
          <a:noFill/>
          <a:ln w="9525" cap="flat" cmpd="sng">
            <a:solidFill>
              <a:srgbClr val="5B9BD5"/>
            </a:solidFill>
            <a:prstDash val="solid"/>
            <a:miter/>
            <a:headEnd type="none" w="med" len="med"/>
            <a:tailEnd type="none" w="med" len="med"/>
          </a:ln>
        </p:spPr>
      </p:sp>
      <p:sp>
        <p:nvSpPr>
          <p:cNvPr id="467" name="Shape 467"/>
          <p:cNvSpPr/>
          <p:nvPr/>
        </p:nvSpPr>
        <p:spPr>
          <a:xfrm>
            <a:off x="2019600" y="1168559"/>
            <a:ext cx="742319" cy="46116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600" b="0" strike="noStrike">
                <a:solidFill>
                  <a:srgbClr val="394D54"/>
                </a:solidFill>
                <a:latin typeface="Calibri"/>
                <a:ea typeface="Calibri"/>
                <a:cs typeface="Calibri"/>
                <a:sym typeface="Calibri"/>
              </a:rPr>
              <a:t>VMs</a:t>
            </a:r>
          </a:p>
        </p:txBody>
      </p:sp>
      <p:sp>
        <p:nvSpPr>
          <p:cNvPr id="468" name="Shape 468"/>
          <p:cNvSpPr/>
          <p:nvPr/>
        </p:nvSpPr>
        <p:spPr>
          <a:xfrm>
            <a:off x="7811639" y="1221479"/>
            <a:ext cx="1523880" cy="46116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600" b="0" strike="noStrike">
                <a:solidFill>
                  <a:srgbClr val="394D54"/>
                </a:solidFill>
                <a:latin typeface="Calibri"/>
                <a:ea typeface="Calibri"/>
                <a:cs typeface="Calibri"/>
                <a:sym typeface="Calibri"/>
              </a:rPr>
              <a:t>Containers</a:t>
            </a:r>
          </a:p>
        </p:txBody>
      </p:sp>
      <p:sp>
        <p:nvSpPr>
          <p:cNvPr id="469" name="Shape 469"/>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Why are Docker containers lightweight?</a:t>
            </a:r>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Shape 474"/>
          <p:cNvSpPr/>
          <p:nvPr/>
        </p:nvSpPr>
        <p:spPr>
          <a:xfrm>
            <a:off x="1399320" y="4333680"/>
            <a:ext cx="2790359" cy="17280"/>
          </a:xfrm>
          <a:custGeom>
            <a:avLst/>
            <a:gdLst/>
            <a:ahLst/>
            <a:cxnLst/>
            <a:rect l="0" t="0" r="0" b="0"/>
            <a:pathLst>
              <a:path w="120000" h="120000" extrusionOk="0">
                <a:moveTo>
                  <a:pt x="0" y="0"/>
                </a:moveTo>
                <a:lnTo>
                  <a:pt x="120000" y="120000"/>
                </a:lnTo>
              </a:path>
            </a:pathLst>
          </a:custGeom>
          <a:noFill/>
          <a:ln w="57225" cap="flat" cmpd="sng">
            <a:solidFill>
              <a:srgbClr val="253232"/>
            </a:solidFill>
            <a:prstDash val="solid"/>
            <a:miter/>
            <a:headEnd type="none" w="med" len="med"/>
            <a:tailEnd type="none" w="med" len="med"/>
          </a:ln>
        </p:spPr>
      </p:sp>
      <p:sp>
        <p:nvSpPr>
          <p:cNvPr id="475" name="Shape 475"/>
          <p:cNvSpPr txBox="1"/>
          <p:nvPr/>
        </p:nvSpPr>
        <p:spPr>
          <a:xfrm>
            <a:off x="838079" y="139319"/>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strike="noStrike">
              <a:solidFill>
                <a:srgbClr val="000000"/>
              </a:solidFill>
              <a:latin typeface="Arial"/>
              <a:ea typeface="Arial"/>
              <a:cs typeface="Arial"/>
              <a:sym typeface="Arial"/>
            </a:endParaRPr>
          </a:p>
        </p:txBody>
      </p:sp>
      <p:sp>
        <p:nvSpPr>
          <p:cNvPr id="476" name="Shape 476"/>
          <p:cNvSpPr/>
          <p:nvPr/>
        </p:nvSpPr>
        <p:spPr>
          <a:xfrm>
            <a:off x="246239" y="3650760"/>
            <a:ext cx="1216439" cy="2635919"/>
          </a:xfrm>
          <a:prstGeom prst="can">
            <a:avLst>
              <a:gd name="adj" fmla="val 25000"/>
            </a:avLst>
          </a:prstGeom>
          <a:solidFill>
            <a:srgbClr val="5B9BD5"/>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Source Code Repository</a:t>
            </a:r>
          </a:p>
        </p:txBody>
      </p:sp>
      <p:sp>
        <p:nvSpPr>
          <p:cNvPr id="477" name="Shape 477"/>
          <p:cNvSpPr/>
          <p:nvPr/>
        </p:nvSpPr>
        <p:spPr>
          <a:xfrm>
            <a:off x="356400" y="4105439"/>
            <a:ext cx="962999" cy="1033919"/>
          </a:xfrm>
          <a:prstGeom prst="flowChartDocument">
            <a:avLst/>
          </a:prstGeom>
          <a:solidFill>
            <a:srgbClr val="ED7D31"/>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050" b="1" u="sng" strike="noStrike">
                <a:solidFill>
                  <a:srgbClr val="FFFFFF"/>
                </a:solidFill>
                <a:latin typeface="Calibri"/>
                <a:ea typeface="Calibri"/>
                <a:cs typeface="Calibri"/>
                <a:sym typeface="Calibri"/>
              </a:rPr>
              <a:t>Docker</a:t>
            </a:r>
            <a:r>
              <a:rPr lang="en-US" sz="1050" b="0" u="sng" strike="noStrike">
                <a:solidFill>
                  <a:srgbClr val="FFFFFF"/>
                </a:solidFill>
                <a:latin typeface="Calibri"/>
                <a:ea typeface="Calibri"/>
                <a:cs typeface="Calibri"/>
                <a:sym typeface="Calibri"/>
              </a:rPr>
              <a:t>file</a:t>
            </a:r>
          </a:p>
          <a:p>
            <a:pPr marL="0" marR="0" lvl="0" indent="0" algn="ctr" rtl="0">
              <a:lnSpc>
                <a:spcPct val="100000"/>
              </a:lnSpc>
              <a:spcBef>
                <a:spcPts val="0"/>
              </a:spcBef>
              <a:buSzPct val="25000"/>
              <a:buNone/>
            </a:pPr>
            <a:r>
              <a:rPr lang="en-US" sz="1050" b="1" strike="noStrike">
                <a:solidFill>
                  <a:srgbClr val="FFFFFF"/>
                </a:solidFill>
                <a:latin typeface="Calibri"/>
                <a:ea typeface="Calibri"/>
                <a:cs typeface="Calibri"/>
                <a:sym typeface="Calibri"/>
              </a:rPr>
              <a:t>For </a:t>
            </a:r>
          </a:p>
          <a:p>
            <a:pPr marL="0" marR="0" lvl="0" indent="0" algn="ctr" rtl="0">
              <a:lnSpc>
                <a:spcPct val="100000"/>
              </a:lnSpc>
              <a:spcBef>
                <a:spcPts val="0"/>
              </a:spcBef>
              <a:buSzPct val="25000"/>
              <a:buNone/>
            </a:pPr>
            <a:r>
              <a:rPr lang="en-US" sz="1050" b="1" strike="noStrike">
                <a:solidFill>
                  <a:srgbClr val="FFFFFF"/>
                </a:solidFill>
                <a:latin typeface="Calibri"/>
                <a:ea typeface="Calibri"/>
                <a:cs typeface="Calibri"/>
                <a:sym typeface="Calibri"/>
              </a:rPr>
              <a:t>A</a:t>
            </a:r>
          </a:p>
        </p:txBody>
      </p:sp>
      <p:sp>
        <p:nvSpPr>
          <p:cNvPr id="478" name="Shape 478"/>
          <p:cNvSpPr/>
          <p:nvPr/>
        </p:nvSpPr>
        <p:spPr>
          <a:xfrm>
            <a:off x="3331080" y="5452560"/>
            <a:ext cx="1938600" cy="560160"/>
          </a:xfrm>
          <a:prstGeom prst="flowChartProcess">
            <a:avLst/>
          </a:prstGeom>
          <a:solidFill>
            <a:srgbClr val="70AD47"/>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Docker Engine</a:t>
            </a:r>
          </a:p>
        </p:txBody>
      </p:sp>
      <p:sp>
        <p:nvSpPr>
          <p:cNvPr id="479" name="Shape 479"/>
          <p:cNvSpPr/>
          <p:nvPr/>
        </p:nvSpPr>
        <p:spPr>
          <a:xfrm>
            <a:off x="10588679" y="1031040"/>
            <a:ext cx="1171799" cy="1878119"/>
          </a:xfrm>
          <a:prstGeom prst="can">
            <a:avLst>
              <a:gd name="adj" fmla="val 25000"/>
            </a:avLst>
          </a:prstGeom>
          <a:solidFill>
            <a:srgbClr val="5B9BD5"/>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Docker</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Container</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Image Registry</a:t>
            </a:r>
          </a:p>
        </p:txBody>
      </p:sp>
      <p:sp>
        <p:nvSpPr>
          <p:cNvPr id="480" name="Shape 480"/>
          <p:cNvSpPr/>
          <p:nvPr/>
        </p:nvSpPr>
        <p:spPr>
          <a:xfrm>
            <a:off x="4190039" y="3438000"/>
            <a:ext cx="359" cy="2014200"/>
          </a:xfrm>
          <a:custGeom>
            <a:avLst/>
            <a:gdLst/>
            <a:ahLst/>
            <a:cxnLst/>
            <a:rect l="0" t="0" r="0" b="0"/>
            <a:pathLst>
              <a:path w="120000" h="120000" extrusionOk="0">
                <a:moveTo>
                  <a:pt x="0" y="0"/>
                </a:moveTo>
                <a:lnTo>
                  <a:pt x="120000" y="120000"/>
                </a:lnTo>
              </a:path>
            </a:pathLst>
          </a:custGeom>
          <a:noFill/>
          <a:ln w="57225" cap="flat" cmpd="sng">
            <a:solidFill>
              <a:srgbClr val="394D54"/>
            </a:solidFill>
            <a:prstDash val="solid"/>
            <a:miter/>
            <a:headEnd type="stealth" w="med" len="med"/>
            <a:tailEnd type="none" w="med" len="med"/>
          </a:ln>
        </p:spPr>
      </p:sp>
      <p:sp>
        <p:nvSpPr>
          <p:cNvPr id="481" name="Shape 481"/>
          <p:cNvSpPr/>
          <p:nvPr/>
        </p:nvSpPr>
        <p:spPr>
          <a:xfrm>
            <a:off x="2760119" y="3807719"/>
            <a:ext cx="652319" cy="369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300" b="0" i="1" strike="noStrike">
                <a:solidFill>
                  <a:srgbClr val="394D54"/>
                </a:solidFill>
                <a:latin typeface="Calibri"/>
                <a:ea typeface="Calibri"/>
                <a:cs typeface="Calibri"/>
                <a:sym typeface="Calibri"/>
              </a:rPr>
              <a:t>Build</a:t>
            </a:r>
          </a:p>
        </p:txBody>
      </p:sp>
      <p:sp>
        <p:nvSpPr>
          <p:cNvPr id="482" name="Shape 482"/>
          <p:cNvSpPr/>
          <p:nvPr/>
        </p:nvSpPr>
        <p:spPr>
          <a:xfrm rot="5400000">
            <a:off x="9885240" y="5261039"/>
            <a:ext cx="1415520" cy="418320"/>
          </a:xfrm>
          <a:prstGeom prst="flowChartProcess">
            <a:avLst/>
          </a:prstGeom>
          <a:solidFill>
            <a:srgbClr val="70AD47"/>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Docker </a:t>
            </a:r>
          </a:p>
        </p:txBody>
      </p:sp>
      <p:sp>
        <p:nvSpPr>
          <p:cNvPr id="483" name="Shape 483"/>
          <p:cNvSpPr/>
          <p:nvPr/>
        </p:nvSpPr>
        <p:spPr>
          <a:xfrm>
            <a:off x="8436960" y="6185160"/>
            <a:ext cx="3154680" cy="418320"/>
          </a:xfrm>
          <a:prstGeom prst="flowChartProcess">
            <a:avLst/>
          </a:prstGeom>
          <a:solidFill>
            <a:srgbClr val="F40C75"/>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Host 2 OS  (Linux)</a:t>
            </a:r>
          </a:p>
        </p:txBody>
      </p:sp>
      <p:sp>
        <p:nvSpPr>
          <p:cNvPr id="484" name="Shape 484"/>
          <p:cNvSpPr/>
          <p:nvPr/>
        </p:nvSpPr>
        <p:spPr>
          <a:xfrm>
            <a:off x="8436960" y="4803480"/>
            <a:ext cx="518760" cy="1397520"/>
          </a:xfrm>
          <a:prstGeom prst="cube">
            <a:avLst>
              <a:gd name="adj" fmla="val 27120"/>
            </a:avLst>
          </a:prstGeom>
          <a:solidFill>
            <a:srgbClr val="5B9BD5"/>
          </a:solidFill>
          <a:ln w="12600" cap="flat" cmpd="sng">
            <a:solidFill>
              <a:srgbClr val="42719B"/>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5" name="Shape 485"/>
          <p:cNvSpPr/>
          <p:nvPr/>
        </p:nvSpPr>
        <p:spPr>
          <a:xfrm rot="5400000">
            <a:off x="7997759" y="5383440"/>
            <a:ext cx="1256760" cy="378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Container A</a:t>
            </a:r>
          </a:p>
        </p:txBody>
      </p:sp>
      <p:sp>
        <p:nvSpPr>
          <p:cNvPr id="486" name="Shape 486"/>
          <p:cNvSpPr/>
          <p:nvPr/>
        </p:nvSpPr>
        <p:spPr>
          <a:xfrm>
            <a:off x="9077039" y="4836239"/>
            <a:ext cx="494279" cy="1331280"/>
          </a:xfrm>
          <a:prstGeom prst="cube">
            <a:avLst>
              <a:gd name="adj" fmla="val 25000"/>
            </a:avLst>
          </a:prstGeom>
          <a:solidFill>
            <a:srgbClr val="5B9BD5"/>
          </a:solidFill>
          <a:ln w="12600" cap="flat" cmpd="sng">
            <a:solidFill>
              <a:srgbClr val="42719B"/>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7" name="Shape 487"/>
          <p:cNvSpPr/>
          <p:nvPr/>
        </p:nvSpPr>
        <p:spPr>
          <a:xfrm rot="5400000">
            <a:off x="8659080" y="5378399"/>
            <a:ext cx="1207799" cy="370439"/>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Container B</a:t>
            </a:r>
          </a:p>
        </p:txBody>
      </p:sp>
      <p:sp>
        <p:nvSpPr>
          <p:cNvPr id="488" name="Shape 488"/>
          <p:cNvSpPr/>
          <p:nvPr/>
        </p:nvSpPr>
        <p:spPr>
          <a:xfrm>
            <a:off x="9693000" y="4843080"/>
            <a:ext cx="494279" cy="1331280"/>
          </a:xfrm>
          <a:prstGeom prst="cube">
            <a:avLst>
              <a:gd name="adj" fmla="val 25000"/>
            </a:avLst>
          </a:prstGeom>
          <a:solidFill>
            <a:srgbClr val="5B9BD5"/>
          </a:solidFill>
          <a:ln w="12600" cap="flat" cmpd="sng">
            <a:solidFill>
              <a:srgbClr val="42719B"/>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9" name="Shape 489"/>
          <p:cNvSpPr/>
          <p:nvPr/>
        </p:nvSpPr>
        <p:spPr>
          <a:xfrm rot="5400000">
            <a:off x="9274680" y="5385599"/>
            <a:ext cx="1207799" cy="370439"/>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Container C</a:t>
            </a:r>
          </a:p>
        </p:txBody>
      </p:sp>
      <p:sp>
        <p:nvSpPr>
          <p:cNvPr id="490" name="Shape 490"/>
          <p:cNvSpPr/>
          <p:nvPr/>
        </p:nvSpPr>
        <p:spPr>
          <a:xfrm>
            <a:off x="3989880" y="1160640"/>
            <a:ext cx="508320" cy="2143800"/>
          </a:xfrm>
          <a:prstGeom prst="cube">
            <a:avLst>
              <a:gd name="adj" fmla="val 25000"/>
            </a:avLst>
          </a:prstGeom>
          <a:solidFill>
            <a:srgbClr val="5B9BD5"/>
          </a:solidFill>
          <a:ln w="12600" cap="flat" cmpd="sng">
            <a:solidFill>
              <a:srgbClr val="42719B"/>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1" name="Shape 491"/>
          <p:cNvSpPr/>
          <p:nvPr/>
        </p:nvSpPr>
        <p:spPr>
          <a:xfrm rot="5400000">
            <a:off x="3172319" y="2105640"/>
            <a:ext cx="2016720" cy="381239"/>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Container A</a:t>
            </a:r>
          </a:p>
        </p:txBody>
      </p:sp>
      <p:sp>
        <p:nvSpPr>
          <p:cNvPr id="492" name="Shape 492"/>
          <p:cNvSpPr/>
          <p:nvPr/>
        </p:nvSpPr>
        <p:spPr>
          <a:xfrm flipH="1">
            <a:off x="4988159" y="2281319"/>
            <a:ext cx="5552279" cy="4320"/>
          </a:xfrm>
          <a:custGeom>
            <a:avLst/>
            <a:gdLst/>
            <a:ahLst/>
            <a:cxnLst/>
            <a:rect l="0" t="0" r="0" b="0"/>
            <a:pathLst>
              <a:path w="120000" h="120000" extrusionOk="0">
                <a:moveTo>
                  <a:pt x="0" y="0"/>
                </a:moveTo>
                <a:lnTo>
                  <a:pt x="120000" y="120000"/>
                </a:lnTo>
              </a:path>
            </a:pathLst>
          </a:custGeom>
          <a:noFill/>
          <a:ln w="57225" cap="flat" cmpd="sng">
            <a:solidFill>
              <a:srgbClr val="394D54"/>
            </a:solidFill>
            <a:prstDash val="solid"/>
            <a:miter/>
            <a:headEnd type="stealth" w="med" len="med"/>
            <a:tailEnd type="none" w="med" len="med"/>
          </a:ln>
        </p:spPr>
      </p:sp>
      <p:sp>
        <p:nvSpPr>
          <p:cNvPr id="493" name="Shape 493"/>
          <p:cNvSpPr/>
          <p:nvPr/>
        </p:nvSpPr>
        <p:spPr>
          <a:xfrm>
            <a:off x="7214039" y="1600920"/>
            <a:ext cx="629999" cy="369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300" b="0" i="1" strike="noStrike">
                <a:solidFill>
                  <a:srgbClr val="394D54"/>
                </a:solidFill>
                <a:latin typeface="Calibri"/>
                <a:ea typeface="Calibri"/>
                <a:cs typeface="Calibri"/>
                <a:sym typeface="Calibri"/>
              </a:rPr>
              <a:t>Push</a:t>
            </a:r>
          </a:p>
        </p:txBody>
      </p:sp>
      <p:sp>
        <p:nvSpPr>
          <p:cNvPr id="494" name="Shape 494"/>
          <p:cNvSpPr/>
          <p:nvPr/>
        </p:nvSpPr>
        <p:spPr>
          <a:xfrm>
            <a:off x="11015279" y="2907359"/>
            <a:ext cx="20519" cy="3294000"/>
          </a:xfrm>
          <a:custGeom>
            <a:avLst/>
            <a:gdLst/>
            <a:ahLst/>
            <a:cxnLst/>
            <a:rect l="0" t="0" r="0" b="0"/>
            <a:pathLst>
              <a:path w="120000" h="120000" extrusionOk="0">
                <a:moveTo>
                  <a:pt x="0" y="0"/>
                </a:moveTo>
                <a:lnTo>
                  <a:pt x="120000" y="120000"/>
                </a:lnTo>
              </a:path>
            </a:pathLst>
          </a:custGeom>
          <a:noFill/>
          <a:ln w="57225" cap="flat" cmpd="sng">
            <a:solidFill>
              <a:srgbClr val="394D54"/>
            </a:solidFill>
            <a:prstDash val="solid"/>
            <a:miter/>
            <a:headEnd type="stealth" w="med" len="med"/>
            <a:tailEnd type="none" w="med" len="med"/>
          </a:ln>
        </p:spPr>
      </p:sp>
      <p:sp>
        <p:nvSpPr>
          <p:cNvPr id="495" name="Shape 495"/>
          <p:cNvSpPr/>
          <p:nvPr/>
        </p:nvSpPr>
        <p:spPr>
          <a:xfrm rot="10800000">
            <a:off x="11353679" y="6167879"/>
            <a:ext cx="29520" cy="3179160"/>
          </a:xfrm>
          <a:custGeom>
            <a:avLst/>
            <a:gdLst/>
            <a:ahLst/>
            <a:cxnLst/>
            <a:rect l="0" t="0" r="0" b="0"/>
            <a:pathLst>
              <a:path w="120000" h="120000" extrusionOk="0">
                <a:moveTo>
                  <a:pt x="0" y="0"/>
                </a:moveTo>
                <a:lnTo>
                  <a:pt x="120000" y="120000"/>
                </a:lnTo>
              </a:path>
            </a:pathLst>
          </a:custGeom>
          <a:noFill/>
          <a:ln w="57225" cap="flat" cmpd="sng">
            <a:solidFill>
              <a:srgbClr val="394D54"/>
            </a:solidFill>
            <a:prstDash val="solid"/>
            <a:miter/>
            <a:headEnd type="stealth" w="med" len="med"/>
            <a:tailEnd type="none" w="med" len="med"/>
          </a:ln>
        </p:spPr>
      </p:sp>
      <p:sp>
        <p:nvSpPr>
          <p:cNvPr id="496" name="Shape 496"/>
          <p:cNvSpPr/>
          <p:nvPr/>
        </p:nvSpPr>
        <p:spPr>
          <a:xfrm>
            <a:off x="10021320" y="3133440"/>
            <a:ext cx="811079" cy="369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300" b="0" i="1" strike="noStrike">
                <a:solidFill>
                  <a:srgbClr val="394D54"/>
                </a:solidFill>
                <a:latin typeface="Calibri"/>
                <a:ea typeface="Calibri"/>
                <a:cs typeface="Calibri"/>
                <a:sym typeface="Calibri"/>
              </a:rPr>
              <a:t>Search</a:t>
            </a:r>
          </a:p>
        </p:txBody>
      </p:sp>
      <p:sp>
        <p:nvSpPr>
          <p:cNvPr id="497" name="Shape 497"/>
          <p:cNvSpPr/>
          <p:nvPr/>
        </p:nvSpPr>
        <p:spPr>
          <a:xfrm>
            <a:off x="11387520" y="3254400"/>
            <a:ext cx="527399" cy="369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300" b="0" i="1" strike="noStrike">
                <a:solidFill>
                  <a:srgbClr val="394D54"/>
                </a:solidFill>
                <a:latin typeface="Calibri"/>
                <a:ea typeface="Calibri"/>
                <a:cs typeface="Calibri"/>
                <a:sym typeface="Calibri"/>
              </a:rPr>
              <a:t>Pull</a:t>
            </a:r>
          </a:p>
        </p:txBody>
      </p:sp>
      <p:sp>
        <p:nvSpPr>
          <p:cNvPr id="498" name="Shape 498"/>
          <p:cNvSpPr/>
          <p:nvPr/>
        </p:nvSpPr>
        <p:spPr>
          <a:xfrm>
            <a:off x="11419560" y="3723839"/>
            <a:ext cx="546480" cy="369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300" b="0" i="1" strike="noStrike">
                <a:solidFill>
                  <a:srgbClr val="394D54"/>
                </a:solidFill>
                <a:latin typeface="Calibri"/>
                <a:ea typeface="Calibri"/>
                <a:cs typeface="Calibri"/>
                <a:sym typeface="Calibri"/>
              </a:rPr>
              <a:t>Run</a:t>
            </a:r>
          </a:p>
        </p:txBody>
      </p:sp>
      <p:sp>
        <p:nvSpPr>
          <p:cNvPr id="499" name="Shape 499"/>
          <p:cNvSpPr/>
          <p:nvPr/>
        </p:nvSpPr>
        <p:spPr>
          <a:xfrm>
            <a:off x="3331080" y="5982119"/>
            <a:ext cx="1938600" cy="418320"/>
          </a:xfrm>
          <a:prstGeom prst="flowChartProcess">
            <a:avLst/>
          </a:prstGeom>
          <a:solidFill>
            <a:srgbClr val="7030A0"/>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Host 1  OS (Linux)</a:t>
            </a:r>
          </a:p>
        </p:txBody>
      </p:sp>
      <p:sp>
        <p:nvSpPr>
          <p:cNvPr id="500" name="Shape 500"/>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What are the basics of the Docker system?</a:t>
            </a:r>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p:nvPr/>
        </p:nvSpPr>
        <p:spPr>
          <a:xfrm>
            <a:off x="5783039" y="1299600"/>
            <a:ext cx="788400" cy="1453680"/>
          </a:xfrm>
          <a:prstGeom prst="rect">
            <a:avLst/>
          </a:prstGeom>
          <a:solidFill>
            <a:srgbClr val="FFFFFF"/>
          </a:solidFill>
          <a:ln w="12600" cap="flat" cmpd="sng">
            <a:solidFill>
              <a:srgbClr val="394D54"/>
            </a:solidFill>
            <a:prstDash val="dashDot"/>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6" name="Shape 506"/>
          <p:cNvSpPr txBox="1"/>
          <p:nvPr/>
        </p:nvSpPr>
        <p:spPr>
          <a:xfrm>
            <a:off x="871920" y="24480"/>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strike="noStrike">
              <a:solidFill>
                <a:srgbClr val="000000"/>
              </a:solidFill>
              <a:latin typeface="Arial"/>
              <a:ea typeface="Arial"/>
              <a:cs typeface="Arial"/>
              <a:sym typeface="Arial"/>
            </a:endParaRPr>
          </a:p>
        </p:txBody>
      </p:sp>
      <p:sp>
        <p:nvSpPr>
          <p:cNvPr id="507" name="Shape 507"/>
          <p:cNvSpPr/>
          <p:nvPr/>
        </p:nvSpPr>
        <p:spPr>
          <a:xfrm>
            <a:off x="3332880" y="5887800"/>
            <a:ext cx="1938600" cy="381600"/>
          </a:xfrm>
          <a:prstGeom prst="flowChartProcess">
            <a:avLst/>
          </a:prstGeom>
          <a:solidFill>
            <a:srgbClr val="70AD47"/>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Docker Engine</a:t>
            </a:r>
          </a:p>
        </p:txBody>
      </p:sp>
      <p:sp>
        <p:nvSpPr>
          <p:cNvPr id="508" name="Shape 508"/>
          <p:cNvSpPr/>
          <p:nvPr/>
        </p:nvSpPr>
        <p:spPr>
          <a:xfrm>
            <a:off x="10588679" y="1031040"/>
            <a:ext cx="1171799" cy="1878119"/>
          </a:xfrm>
          <a:prstGeom prst="can">
            <a:avLst>
              <a:gd name="adj" fmla="val 25000"/>
            </a:avLst>
          </a:prstGeom>
          <a:solidFill>
            <a:srgbClr val="5B9BD5"/>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Docker</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Container</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Image Registry</a:t>
            </a:r>
          </a:p>
        </p:txBody>
      </p:sp>
      <p:sp>
        <p:nvSpPr>
          <p:cNvPr id="509" name="Shape 509"/>
          <p:cNvSpPr/>
          <p:nvPr/>
        </p:nvSpPr>
        <p:spPr>
          <a:xfrm>
            <a:off x="8318520" y="5762880"/>
            <a:ext cx="3154680" cy="418320"/>
          </a:xfrm>
          <a:prstGeom prst="flowChartProcess">
            <a:avLst/>
          </a:prstGeom>
          <a:solidFill>
            <a:srgbClr val="70AD47"/>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Docker Engine</a:t>
            </a:r>
          </a:p>
        </p:txBody>
      </p:sp>
      <p:sp>
        <p:nvSpPr>
          <p:cNvPr id="510" name="Shape 510"/>
          <p:cNvSpPr/>
          <p:nvPr/>
        </p:nvSpPr>
        <p:spPr>
          <a:xfrm flipH="1">
            <a:off x="6598440" y="1717200"/>
            <a:ext cx="3839759" cy="24479"/>
          </a:xfrm>
          <a:custGeom>
            <a:avLst/>
            <a:gdLst/>
            <a:ahLst/>
            <a:cxnLst/>
            <a:rect l="0" t="0" r="0" b="0"/>
            <a:pathLst>
              <a:path w="120000" h="120000" extrusionOk="0">
                <a:moveTo>
                  <a:pt x="0" y="0"/>
                </a:moveTo>
                <a:lnTo>
                  <a:pt x="120000" y="120000"/>
                </a:lnTo>
              </a:path>
            </a:pathLst>
          </a:custGeom>
          <a:noFill/>
          <a:ln w="57225" cap="flat" cmpd="sng">
            <a:solidFill>
              <a:srgbClr val="394D54"/>
            </a:solidFill>
            <a:prstDash val="solid"/>
            <a:miter/>
            <a:headEnd type="stealth" w="med" len="med"/>
            <a:tailEnd type="none" w="med" len="med"/>
          </a:ln>
        </p:spPr>
      </p:sp>
      <p:sp>
        <p:nvSpPr>
          <p:cNvPr id="511" name="Shape 511"/>
          <p:cNvSpPr/>
          <p:nvPr/>
        </p:nvSpPr>
        <p:spPr>
          <a:xfrm>
            <a:off x="9476639" y="1311479"/>
            <a:ext cx="629999" cy="369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300" b="0" i="1" strike="noStrike">
                <a:solidFill>
                  <a:srgbClr val="394D54"/>
                </a:solidFill>
                <a:latin typeface="Calibri"/>
                <a:ea typeface="Calibri"/>
                <a:cs typeface="Calibri"/>
                <a:sym typeface="Calibri"/>
              </a:rPr>
              <a:t>Push</a:t>
            </a:r>
          </a:p>
        </p:txBody>
      </p:sp>
      <p:sp>
        <p:nvSpPr>
          <p:cNvPr id="512" name="Shape 512"/>
          <p:cNvSpPr/>
          <p:nvPr/>
        </p:nvSpPr>
        <p:spPr>
          <a:xfrm rot="10800000" flipH="1">
            <a:off x="11320920" y="4710240"/>
            <a:ext cx="2240999" cy="1721520"/>
          </a:xfrm>
          <a:custGeom>
            <a:avLst/>
            <a:gdLst/>
            <a:ahLst/>
            <a:cxnLst/>
            <a:rect l="0" t="0" r="0" b="0"/>
            <a:pathLst>
              <a:path w="120000" h="120000" extrusionOk="0">
                <a:moveTo>
                  <a:pt x="0" y="0"/>
                </a:moveTo>
                <a:lnTo>
                  <a:pt x="120000" y="120000"/>
                </a:lnTo>
              </a:path>
            </a:pathLst>
          </a:custGeom>
          <a:noFill/>
          <a:ln w="57225" cap="flat" cmpd="sng">
            <a:solidFill>
              <a:srgbClr val="394D54"/>
            </a:solidFill>
            <a:prstDash val="solid"/>
            <a:miter/>
            <a:headEnd type="stealth" w="med" len="med"/>
            <a:tailEnd type="none" w="med" len="med"/>
          </a:ln>
        </p:spPr>
      </p:sp>
      <p:sp>
        <p:nvSpPr>
          <p:cNvPr id="513" name="Shape 513"/>
          <p:cNvSpPr/>
          <p:nvPr/>
        </p:nvSpPr>
        <p:spPr>
          <a:xfrm>
            <a:off x="10575000" y="3564360"/>
            <a:ext cx="872639" cy="369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300" b="0" i="1" strike="noStrike">
                <a:solidFill>
                  <a:srgbClr val="394D54"/>
                </a:solidFill>
                <a:latin typeface="Calibri"/>
                <a:ea typeface="Calibri"/>
                <a:cs typeface="Calibri"/>
                <a:sym typeface="Calibri"/>
              </a:rPr>
              <a:t>Update</a:t>
            </a:r>
          </a:p>
        </p:txBody>
      </p:sp>
      <p:sp>
        <p:nvSpPr>
          <p:cNvPr id="514" name="Shape 514"/>
          <p:cNvSpPr/>
          <p:nvPr/>
        </p:nvSpPr>
        <p:spPr>
          <a:xfrm>
            <a:off x="1947600" y="2032200"/>
            <a:ext cx="753840" cy="651959"/>
          </a:xfrm>
          <a:prstGeom prst="rect">
            <a:avLst/>
          </a:prstGeom>
          <a:solidFill>
            <a:srgbClr val="ED7D31"/>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Bins/</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Libs</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515" name="Shape 515"/>
          <p:cNvSpPr/>
          <p:nvPr/>
        </p:nvSpPr>
        <p:spPr>
          <a:xfrm>
            <a:off x="1949400" y="1235520"/>
            <a:ext cx="760680" cy="796319"/>
          </a:xfrm>
          <a:prstGeom prst="rect">
            <a:avLst/>
          </a:prstGeom>
          <a:solidFill>
            <a:srgbClr val="5B9BD5"/>
          </a:solidFill>
          <a:ln w="12600" cap="flat" cmpd="sng">
            <a:solidFill>
              <a:srgbClr val="5B9BD5"/>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App</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a:t>
            </a:r>
          </a:p>
        </p:txBody>
      </p:sp>
      <p:sp>
        <p:nvSpPr>
          <p:cNvPr id="516" name="Shape 516"/>
          <p:cNvSpPr/>
          <p:nvPr/>
        </p:nvSpPr>
        <p:spPr>
          <a:xfrm>
            <a:off x="3819960" y="1299600"/>
            <a:ext cx="968759" cy="1453680"/>
          </a:xfrm>
          <a:prstGeom prst="rect">
            <a:avLst/>
          </a:prstGeom>
          <a:solidFill>
            <a:srgbClr val="FFFFFF"/>
          </a:solidFill>
          <a:ln w="12600" cap="flat" cmpd="sng">
            <a:solidFill>
              <a:srgbClr val="394D54"/>
            </a:solidFill>
            <a:prstDash val="dashDot"/>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7" name="Shape 517"/>
          <p:cNvSpPr/>
          <p:nvPr/>
        </p:nvSpPr>
        <p:spPr>
          <a:xfrm rot="5400000">
            <a:off x="4273559" y="1620720"/>
            <a:ext cx="803160" cy="196560"/>
          </a:xfrm>
          <a:prstGeom prst="rect">
            <a:avLst/>
          </a:prstGeom>
          <a:solidFill>
            <a:srgbClr val="5B9BD5"/>
          </a:solidFill>
          <a:ln w="12600" cap="flat" cmpd="sng">
            <a:solidFill>
              <a:srgbClr val="5B9BD5"/>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App Δ </a:t>
            </a:r>
          </a:p>
        </p:txBody>
      </p:sp>
      <p:sp>
        <p:nvSpPr>
          <p:cNvPr id="518" name="Shape 518"/>
          <p:cNvSpPr/>
          <p:nvPr/>
        </p:nvSpPr>
        <p:spPr>
          <a:xfrm rot="5400000">
            <a:off x="6142680" y="2323440"/>
            <a:ext cx="663479" cy="196560"/>
          </a:xfrm>
          <a:prstGeom prst="rect">
            <a:avLst/>
          </a:prstGeom>
          <a:solidFill>
            <a:srgbClr val="ED7D31"/>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Bins/</a:t>
            </a:r>
          </a:p>
        </p:txBody>
      </p:sp>
      <p:sp>
        <p:nvSpPr>
          <p:cNvPr id="519" name="Shape 519"/>
          <p:cNvSpPr/>
          <p:nvPr/>
        </p:nvSpPr>
        <p:spPr>
          <a:xfrm>
            <a:off x="1772280" y="3133440"/>
            <a:ext cx="1104480" cy="92304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0" strike="noStrike">
                <a:solidFill>
                  <a:srgbClr val="394D54"/>
                </a:solidFill>
                <a:latin typeface="Calibri"/>
                <a:ea typeface="Calibri"/>
                <a:cs typeface="Calibri"/>
                <a:sym typeface="Calibri"/>
              </a:rPr>
              <a:t>Base </a:t>
            </a:r>
          </a:p>
          <a:p>
            <a:pPr marL="0" marR="0" lvl="0" indent="0" algn="ctr" rtl="0">
              <a:lnSpc>
                <a:spcPct val="100000"/>
              </a:lnSpc>
              <a:spcBef>
                <a:spcPts val="0"/>
              </a:spcBef>
              <a:buSzPct val="25000"/>
              <a:buNone/>
            </a:pPr>
            <a:r>
              <a:rPr lang="en-US" sz="1300" b="0" strike="noStrike">
                <a:solidFill>
                  <a:srgbClr val="394D54"/>
                </a:solidFill>
                <a:latin typeface="Calibri"/>
                <a:ea typeface="Calibri"/>
                <a:cs typeface="Calibri"/>
                <a:sym typeface="Calibri"/>
              </a:rPr>
              <a:t>Container</a:t>
            </a:r>
          </a:p>
          <a:p>
            <a:pPr marL="0" marR="0" lvl="0" indent="0" algn="ctr" rtl="0">
              <a:lnSpc>
                <a:spcPct val="100000"/>
              </a:lnSpc>
              <a:spcBef>
                <a:spcPts val="0"/>
              </a:spcBef>
              <a:buSzPct val="25000"/>
              <a:buNone/>
            </a:pPr>
            <a:r>
              <a:rPr lang="en-US" sz="1300" b="0" strike="noStrike">
                <a:solidFill>
                  <a:srgbClr val="394D54"/>
                </a:solidFill>
                <a:latin typeface="Calibri"/>
                <a:ea typeface="Calibri"/>
                <a:cs typeface="Calibri"/>
                <a:sym typeface="Calibri"/>
              </a:rPr>
              <a:t>Image</a:t>
            </a:r>
          </a:p>
        </p:txBody>
      </p:sp>
      <p:sp>
        <p:nvSpPr>
          <p:cNvPr id="520" name="Shape 520"/>
          <p:cNvSpPr/>
          <p:nvPr/>
        </p:nvSpPr>
        <p:spPr>
          <a:xfrm>
            <a:off x="3340439" y="6234119"/>
            <a:ext cx="2742480" cy="58427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300" b="0" strike="noStrike">
                <a:solidFill>
                  <a:srgbClr val="394D54"/>
                </a:solidFill>
                <a:latin typeface="Calibri"/>
                <a:ea typeface="Calibri"/>
                <a:cs typeface="Calibri"/>
                <a:sym typeface="Calibri"/>
              </a:rPr>
              <a:t>Host is now running A’’</a:t>
            </a: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521" name="Shape 521"/>
          <p:cNvSpPr/>
          <p:nvPr/>
        </p:nvSpPr>
        <p:spPr>
          <a:xfrm>
            <a:off x="5667480" y="3169080"/>
            <a:ext cx="1310759" cy="64583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300" b="0" strike="noStrike">
                <a:solidFill>
                  <a:srgbClr val="394D54"/>
                </a:solidFill>
                <a:latin typeface="Calibri"/>
                <a:ea typeface="Calibri"/>
                <a:cs typeface="Calibri"/>
                <a:sym typeface="Calibri"/>
              </a:rPr>
              <a:t>Container Mod A’’</a:t>
            </a:r>
          </a:p>
        </p:txBody>
      </p:sp>
      <p:sp>
        <p:nvSpPr>
          <p:cNvPr id="522" name="Shape 522"/>
          <p:cNvSpPr/>
          <p:nvPr/>
        </p:nvSpPr>
        <p:spPr>
          <a:xfrm rot="10800000">
            <a:off x="3876120" y="2407679"/>
            <a:ext cx="1229760" cy="5039"/>
          </a:xfrm>
          <a:custGeom>
            <a:avLst/>
            <a:gdLst/>
            <a:ahLst/>
            <a:cxnLst/>
            <a:rect l="0" t="0" r="0" b="0"/>
            <a:pathLst>
              <a:path w="120000" h="120000" extrusionOk="0">
                <a:moveTo>
                  <a:pt x="0" y="0"/>
                </a:moveTo>
                <a:lnTo>
                  <a:pt x="120000" y="120000"/>
                </a:lnTo>
              </a:path>
            </a:pathLst>
          </a:custGeom>
          <a:noFill/>
          <a:ln w="57225" cap="flat" cmpd="sng">
            <a:solidFill>
              <a:srgbClr val="394D54"/>
            </a:solidFill>
            <a:prstDash val="solid"/>
            <a:miter/>
            <a:headEnd type="stealth" w="med" len="med"/>
            <a:tailEnd type="none" w="med" len="med"/>
          </a:ln>
        </p:spPr>
      </p:sp>
      <p:sp>
        <p:nvSpPr>
          <p:cNvPr id="523" name="Shape 523"/>
          <p:cNvSpPr/>
          <p:nvPr/>
        </p:nvSpPr>
        <p:spPr>
          <a:xfrm rot="10800000">
            <a:off x="5839919" y="2306160"/>
            <a:ext cx="1229760" cy="5039"/>
          </a:xfrm>
          <a:custGeom>
            <a:avLst/>
            <a:gdLst/>
            <a:ahLst/>
            <a:cxnLst/>
            <a:rect l="0" t="0" r="0" b="0"/>
            <a:pathLst>
              <a:path w="120000" h="120000" extrusionOk="0">
                <a:moveTo>
                  <a:pt x="0" y="0"/>
                </a:moveTo>
                <a:lnTo>
                  <a:pt x="120000" y="120000"/>
                </a:lnTo>
              </a:path>
            </a:pathLst>
          </a:custGeom>
          <a:noFill/>
          <a:ln w="57225" cap="flat" cmpd="sng">
            <a:solidFill>
              <a:srgbClr val="394D54"/>
            </a:solidFill>
            <a:prstDash val="solid"/>
            <a:miter/>
            <a:headEnd type="stealth" w="med" len="med"/>
            <a:tailEnd type="none" w="med" len="med"/>
          </a:ln>
        </p:spPr>
      </p:sp>
      <p:sp>
        <p:nvSpPr>
          <p:cNvPr id="524" name="Shape 524"/>
          <p:cNvSpPr/>
          <p:nvPr/>
        </p:nvSpPr>
        <p:spPr>
          <a:xfrm>
            <a:off x="9524160" y="3198959"/>
            <a:ext cx="968759" cy="1453680"/>
          </a:xfrm>
          <a:prstGeom prst="rect">
            <a:avLst/>
          </a:prstGeom>
          <a:solidFill>
            <a:srgbClr val="FFFFFF"/>
          </a:solidFill>
          <a:ln w="12600" cap="flat" cmpd="sng">
            <a:solidFill>
              <a:srgbClr val="394D54"/>
            </a:solidFill>
            <a:prstDash val="dashDot"/>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5" name="Shape 525"/>
          <p:cNvSpPr/>
          <p:nvPr/>
        </p:nvSpPr>
        <p:spPr>
          <a:xfrm rot="5400000">
            <a:off x="9975960" y="3527280"/>
            <a:ext cx="803160" cy="196560"/>
          </a:xfrm>
          <a:prstGeom prst="rect">
            <a:avLst/>
          </a:prstGeom>
          <a:solidFill>
            <a:srgbClr val="5B9BD5"/>
          </a:solidFill>
          <a:ln w="12600" cap="flat" cmpd="sng">
            <a:solidFill>
              <a:srgbClr val="5B9BD5"/>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App Δ </a:t>
            </a:r>
          </a:p>
        </p:txBody>
      </p:sp>
      <p:sp>
        <p:nvSpPr>
          <p:cNvPr id="526" name="Shape 526"/>
          <p:cNvSpPr/>
          <p:nvPr/>
        </p:nvSpPr>
        <p:spPr>
          <a:xfrm rot="5400000">
            <a:off x="10058759" y="4259159"/>
            <a:ext cx="663479" cy="196560"/>
          </a:xfrm>
          <a:prstGeom prst="rect">
            <a:avLst/>
          </a:prstGeom>
          <a:solidFill>
            <a:srgbClr val="ED7D31"/>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527" name="Shape 527"/>
          <p:cNvSpPr/>
          <p:nvPr/>
        </p:nvSpPr>
        <p:spPr>
          <a:xfrm rot="10800000">
            <a:off x="7229519" y="5783399"/>
            <a:ext cx="754560" cy="632520"/>
          </a:xfrm>
          <a:prstGeom prst="stripedRightArrow">
            <a:avLst>
              <a:gd name="adj1" fmla="val 50000"/>
              <a:gd name="adj2" fmla="val 50000"/>
            </a:avLst>
          </a:prstGeom>
          <a:solidFill>
            <a:srgbClr val="5B9BD5"/>
          </a:solidFill>
          <a:ln w="12600" cap="flat" cmpd="sng">
            <a:solidFill>
              <a:srgbClr val="42719B"/>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8" name="Shape 528"/>
          <p:cNvSpPr/>
          <p:nvPr/>
        </p:nvSpPr>
        <p:spPr>
          <a:xfrm>
            <a:off x="8320320" y="5108400"/>
            <a:ext cx="753840" cy="651959"/>
          </a:xfrm>
          <a:prstGeom prst="rect">
            <a:avLst/>
          </a:prstGeom>
          <a:solidFill>
            <a:srgbClr val="ED7D31"/>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Bins/</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Libs</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529" name="Shape 529"/>
          <p:cNvSpPr/>
          <p:nvPr/>
        </p:nvSpPr>
        <p:spPr>
          <a:xfrm>
            <a:off x="8321760" y="4311719"/>
            <a:ext cx="760680" cy="796319"/>
          </a:xfrm>
          <a:prstGeom prst="rect">
            <a:avLst/>
          </a:prstGeom>
          <a:solidFill>
            <a:srgbClr val="5B9BD5"/>
          </a:solidFill>
          <a:ln w="12600" cap="flat" cmpd="sng">
            <a:solidFill>
              <a:srgbClr val="5B9BD5"/>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App</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a:t>
            </a:r>
          </a:p>
        </p:txBody>
      </p:sp>
      <p:sp>
        <p:nvSpPr>
          <p:cNvPr id="530" name="Shape 530"/>
          <p:cNvSpPr/>
          <p:nvPr/>
        </p:nvSpPr>
        <p:spPr>
          <a:xfrm>
            <a:off x="3346200" y="4423319"/>
            <a:ext cx="968759" cy="1453680"/>
          </a:xfrm>
          <a:prstGeom prst="rect">
            <a:avLst/>
          </a:prstGeom>
          <a:solidFill>
            <a:srgbClr val="FFFFFF"/>
          </a:solidFill>
          <a:ln w="12600" cap="flat" cmpd="sng">
            <a:solidFill>
              <a:srgbClr val="394D54"/>
            </a:solidFill>
            <a:prstDash val="dashDot"/>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1" name="Shape 531"/>
          <p:cNvSpPr/>
          <p:nvPr/>
        </p:nvSpPr>
        <p:spPr>
          <a:xfrm rot="5400000">
            <a:off x="3819959" y="4721400"/>
            <a:ext cx="803160" cy="196560"/>
          </a:xfrm>
          <a:prstGeom prst="rect">
            <a:avLst/>
          </a:prstGeom>
          <a:solidFill>
            <a:srgbClr val="5B9BD5"/>
          </a:solidFill>
          <a:ln w="12600" cap="flat" cmpd="sng">
            <a:solidFill>
              <a:srgbClr val="5B9BD5"/>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2" name="Shape 532"/>
          <p:cNvSpPr/>
          <p:nvPr/>
        </p:nvSpPr>
        <p:spPr>
          <a:xfrm rot="5400000">
            <a:off x="3877199" y="5463720"/>
            <a:ext cx="663479" cy="196560"/>
          </a:xfrm>
          <a:prstGeom prst="rect">
            <a:avLst/>
          </a:prstGeom>
          <a:solidFill>
            <a:srgbClr val="ED7D31"/>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Bins/</a:t>
            </a:r>
          </a:p>
        </p:txBody>
      </p:sp>
      <p:sp>
        <p:nvSpPr>
          <p:cNvPr id="533" name="Shape 533"/>
          <p:cNvSpPr/>
          <p:nvPr/>
        </p:nvSpPr>
        <p:spPr>
          <a:xfrm>
            <a:off x="3340439" y="5217839"/>
            <a:ext cx="753840" cy="651959"/>
          </a:xfrm>
          <a:prstGeom prst="rect">
            <a:avLst/>
          </a:prstGeom>
          <a:solidFill>
            <a:srgbClr val="ED7D31"/>
          </a:solidFill>
          <a:ln w="126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Bins/</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Libs</a:t>
            </a: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534" name="Shape 534"/>
          <p:cNvSpPr/>
          <p:nvPr/>
        </p:nvSpPr>
        <p:spPr>
          <a:xfrm>
            <a:off x="3345839" y="4421160"/>
            <a:ext cx="760680" cy="796319"/>
          </a:xfrm>
          <a:prstGeom prst="rect">
            <a:avLst/>
          </a:prstGeom>
          <a:solidFill>
            <a:srgbClr val="5B9BD5"/>
          </a:solidFill>
          <a:ln w="12600" cap="flat" cmpd="sng">
            <a:solidFill>
              <a:srgbClr val="5B9BD5"/>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App</a:t>
            </a:r>
          </a:p>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A’’</a:t>
            </a:r>
          </a:p>
        </p:txBody>
      </p:sp>
      <p:sp>
        <p:nvSpPr>
          <p:cNvPr id="535" name="Shape 535"/>
          <p:cNvSpPr/>
          <p:nvPr/>
        </p:nvSpPr>
        <p:spPr>
          <a:xfrm>
            <a:off x="7645320" y="6168600"/>
            <a:ext cx="3962159" cy="86148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300" b="0" strike="noStrike">
                <a:solidFill>
                  <a:srgbClr val="394D54"/>
                </a:solidFill>
                <a:latin typeface="Calibri"/>
                <a:ea typeface="Calibri"/>
                <a:cs typeface="Calibri"/>
                <a:sym typeface="Calibri"/>
              </a:rPr>
              <a:t>Host running A wants to upgrade to A’’. Requests update. Gets only diffs</a:t>
            </a: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536" name="Shape 536"/>
          <p:cNvSpPr/>
          <p:nvPr/>
        </p:nvSpPr>
        <p:spPr>
          <a:xfrm>
            <a:off x="3848760" y="3169080"/>
            <a:ext cx="1310759" cy="64583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300" b="0" strike="noStrike">
                <a:solidFill>
                  <a:srgbClr val="394D54"/>
                </a:solidFill>
                <a:latin typeface="Calibri"/>
                <a:ea typeface="Calibri"/>
                <a:cs typeface="Calibri"/>
                <a:sym typeface="Calibri"/>
              </a:rPr>
              <a:t>Container Mod A’</a:t>
            </a:r>
          </a:p>
        </p:txBody>
      </p:sp>
      <p:sp>
        <p:nvSpPr>
          <p:cNvPr id="537" name="Shape 537"/>
          <p:cNvSpPr txBox="1"/>
          <p:nvPr/>
        </p:nvSpPr>
        <p:spPr>
          <a:xfrm>
            <a:off x="9790920" y="4823639"/>
            <a:ext cx="583199" cy="477720"/>
          </a:xfrm>
          <a:prstGeom prst="rect">
            <a:avLst/>
          </a:prstGeom>
          <a:noFill/>
          <a:ln>
            <a:noFill/>
          </a:ln>
        </p:spPr>
        <p:txBody>
          <a:bodyPr lIns="90000" tIns="45000" rIns="90000" bIns="45000" anchor="t" anchorCtr="0">
            <a:noAutofit/>
          </a:bodyPr>
          <a:lstStyle/>
          <a:p>
            <a:pPr marL="0" marR="0" lvl="0" indent="0" algn="ctr" rtl="0">
              <a:lnSpc>
                <a:spcPct val="100000"/>
              </a:lnSpc>
              <a:spcBef>
                <a:spcPts val="0"/>
              </a:spcBef>
              <a:buSzPct val="25000"/>
              <a:buNone/>
            </a:pPr>
            <a:r>
              <a:rPr lang="en-US" sz="1300" b="0" strike="noStrike">
                <a:solidFill>
                  <a:srgbClr val="FFFFFF"/>
                </a:solidFill>
                <a:latin typeface="Calibri"/>
                <a:ea typeface="Calibri"/>
                <a:cs typeface="Calibri"/>
                <a:sym typeface="Calibri"/>
              </a:rPr>
              <a:t>Bins/</a:t>
            </a:r>
          </a:p>
        </p:txBody>
      </p:sp>
      <p:sp>
        <p:nvSpPr>
          <p:cNvPr id="538" name="Shape 538"/>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Changes and Updates</a:t>
            </a: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p:nvPr/>
        </p:nvSpPr>
        <p:spPr>
          <a:xfrm>
            <a:off x="275039" y="1158600"/>
            <a:ext cx="10697400" cy="246810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None/>
            </a:pPr>
            <a:endParaRPr sz="2000" b="0" strike="noStrike">
              <a:solidFill>
                <a:srgbClr val="000000"/>
              </a:solidFill>
              <a:latin typeface="Arial"/>
              <a:ea typeface="Arial"/>
              <a:cs typeface="Arial"/>
              <a:sym typeface="Arial"/>
            </a:endParaRPr>
          </a:p>
          <a:p>
            <a:pPr marL="0" marR="0" lvl="0" indent="0" algn="l" rtl="0">
              <a:lnSpc>
                <a:spcPct val="100000"/>
              </a:lnSpc>
              <a:spcBef>
                <a:spcPts val="0"/>
              </a:spcBef>
              <a:buNone/>
            </a:pPr>
            <a:endParaRPr sz="2000" b="0" strike="noStrike">
              <a:solidFill>
                <a:srgbClr val="000000"/>
              </a:solidFill>
              <a:latin typeface="Arial"/>
              <a:ea typeface="Arial"/>
              <a:cs typeface="Arial"/>
              <a:sym typeface="Arial"/>
            </a:endParaRPr>
          </a:p>
          <a:p>
            <a:pPr marL="447840" marR="0" lvl="0" indent="-3340" algn="l" rtl="0">
              <a:lnSpc>
                <a:spcPct val="100000"/>
              </a:lnSpc>
              <a:spcBef>
                <a:spcPts val="0"/>
              </a:spcBef>
              <a:buSzPct val="25000"/>
              <a:buNone/>
            </a:pPr>
            <a:r>
              <a:rPr lang="en-US" sz="2000" b="0" strike="noStrike">
                <a:solidFill>
                  <a:srgbClr val="000000"/>
                </a:solidFill>
                <a:latin typeface="Arial"/>
                <a:ea typeface="Arial"/>
                <a:cs typeface="Arial"/>
                <a:sym typeface="Arial"/>
              </a:rPr>
              <a:t>• Uber, eBay, BBC News, shopify, ING, Groupon, Orbitz</a:t>
            </a:r>
          </a:p>
          <a:p>
            <a:pPr marL="447840" marR="0" lvl="0" indent="-3340" algn="l" rtl="0">
              <a:lnSpc>
                <a:spcPct val="100000"/>
              </a:lnSpc>
              <a:spcBef>
                <a:spcPts val="0"/>
              </a:spcBef>
              <a:buSzPct val="25000"/>
              <a:buNone/>
            </a:pPr>
            <a:r>
              <a:rPr lang="en-US" sz="2000" b="0" strike="noStrike">
                <a:solidFill>
                  <a:srgbClr val="000000"/>
                </a:solidFill>
                <a:latin typeface="Arial"/>
                <a:ea typeface="Arial"/>
                <a:cs typeface="Arial"/>
                <a:sym typeface="Arial"/>
              </a:rPr>
              <a:t>  Lyft, Yandex, Spotify, New Relic, Gilt</a:t>
            </a:r>
          </a:p>
          <a:p>
            <a:pPr marL="896760" marR="0" lvl="0" indent="-7759" algn="l" rtl="0">
              <a:lnSpc>
                <a:spcPct val="100000"/>
              </a:lnSpc>
              <a:spcBef>
                <a:spcPts val="0"/>
              </a:spcBef>
              <a:buSzPct val="25000"/>
              <a:buNone/>
            </a:pPr>
            <a:r>
              <a:rPr lang="en-US" sz="2000" b="0" strike="noStrike">
                <a:solidFill>
                  <a:srgbClr val="000000"/>
                </a:solidFill>
                <a:latin typeface="Arial"/>
                <a:ea typeface="Arial"/>
                <a:cs typeface="Arial"/>
                <a:sym typeface="Arial"/>
              </a:rPr>
              <a:t>• and many others…</a:t>
            </a:r>
          </a:p>
          <a:p>
            <a:pPr marL="447840" marR="0" lvl="0" indent="-3340" algn="l" rtl="0">
              <a:lnSpc>
                <a:spcPct val="100000"/>
              </a:lnSpc>
              <a:spcBef>
                <a:spcPts val="0"/>
              </a:spcBef>
              <a:buSzPct val="25000"/>
              <a:buNone/>
            </a:pPr>
            <a:r>
              <a:rPr lang="en-US" sz="2000" b="0" strike="noStrike">
                <a:solidFill>
                  <a:srgbClr val="000000"/>
                </a:solidFill>
                <a:latin typeface="Arial"/>
                <a:ea typeface="Arial"/>
                <a:cs typeface="Arial"/>
                <a:sym typeface="Arial"/>
              </a:rPr>
              <a:t>• Used by Google Cloud (with the Container Engine + Kubernetes) </a:t>
            </a:r>
          </a:p>
          <a:p>
            <a:pPr marL="447840" marR="0" lvl="0" indent="-3340" algn="l" rtl="0">
              <a:lnSpc>
                <a:spcPct val="100000"/>
              </a:lnSpc>
              <a:spcBef>
                <a:spcPts val="0"/>
              </a:spcBef>
              <a:buSzPct val="25000"/>
              <a:buNone/>
            </a:pPr>
            <a:r>
              <a:rPr lang="en-US" sz="2000" b="0" strike="noStrike">
                <a:solidFill>
                  <a:srgbClr val="000000"/>
                </a:solidFill>
                <a:latin typeface="Arial"/>
                <a:ea typeface="Arial"/>
                <a:cs typeface="Arial"/>
                <a:sym typeface="Arial"/>
              </a:rPr>
              <a:t>• Amazon (Amazon ECS)</a:t>
            </a:r>
          </a:p>
          <a:p>
            <a:pPr marL="447840" marR="0" lvl="0" indent="-3340" algn="l" rtl="0">
              <a:lnSpc>
                <a:spcPct val="100000"/>
              </a:lnSpc>
              <a:spcBef>
                <a:spcPts val="0"/>
              </a:spcBef>
              <a:buNone/>
            </a:pPr>
            <a:endParaRPr sz="2000" b="0" strike="noStrike">
              <a:solidFill>
                <a:srgbClr val="000000"/>
              </a:solidFill>
              <a:latin typeface="Arial"/>
              <a:ea typeface="Arial"/>
              <a:cs typeface="Arial"/>
              <a:sym typeface="Arial"/>
            </a:endParaRPr>
          </a:p>
        </p:txBody>
      </p:sp>
      <p:sp>
        <p:nvSpPr>
          <p:cNvPr id="544" name="Shape 544"/>
          <p:cNvSpPr/>
          <p:nvPr/>
        </p:nvSpPr>
        <p:spPr>
          <a:xfrm>
            <a:off x="609479" y="5943600"/>
            <a:ext cx="6063840" cy="36467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800" b="0" strike="noStrike">
                <a:solidFill>
                  <a:srgbClr val="000000"/>
                </a:solidFill>
                <a:latin typeface="Arial"/>
                <a:ea typeface="Arial"/>
                <a:cs typeface="Arial"/>
                <a:sym typeface="Arial"/>
              </a:rPr>
              <a:t>Source: </a:t>
            </a:r>
            <a:r>
              <a:rPr lang="en-US" sz="1800" b="0" u="sng" strike="noStrike">
                <a:solidFill>
                  <a:schemeClr val="hlink"/>
                </a:solidFill>
                <a:latin typeface="Arial"/>
                <a:ea typeface="Arial"/>
                <a:cs typeface="Arial"/>
                <a:sym typeface="Arial"/>
                <a:hlinkClick r:id="rId3"/>
              </a:rPr>
              <a:t>https://www.docker.com/customers</a:t>
            </a:r>
          </a:p>
        </p:txBody>
      </p:sp>
      <p:sp>
        <p:nvSpPr>
          <p:cNvPr id="545" name="Shape 545"/>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Who uses docker?</a:t>
            </a: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p:nvPr/>
        </p:nvSpPr>
        <p:spPr>
          <a:xfrm>
            <a:off x="450360" y="130319"/>
            <a:ext cx="3039119" cy="82043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None/>
            </a:pPr>
            <a:endParaRPr sz="1800" b="0" i="0" u="none" strike="noStrike" cap="none">
              <a:solidFill>
                <a:srgbClr val="000000"/>
              </a:solidFill>
              <a:latin typeface="Arial"/>
              <a:ea typeface="Arial"/>
              <a:cs typeface="Arial"/>
              <a:sym typeface="Arial"/>
            </a:endParaRPr>
          </a:p>
        </p:txBody>
      </p:sp>
      <p:sp>
        <p:nvSpPr>
          <p:cNvPr id="79" name="Shape 79"/>
          <p:cNvSpPr/>
          <p:nvPr/>
        </p:nvSpPr>
        <p:spPr>
          <a:xfrm>
            <a:off x="550439" y="1074959"/>
            <a:ext cx="11206799" cy="430631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None/>
            </a:pPr>
            <a:endParaRPr sz="1800" b="0" i="0" u="none" strike="noStrike" cap="none">
              <a:solidFill>
                <a:srgbClr val="000000"/>
              </a:solidFill>
              <a:latin typeface="Arial"/>
              <a:ea typeface="Arial"/>
              <a:cs typeface="Arial"/>
              <a:sym typeface="Arial"/>
            </a:endParaRPr>
          </a:p>
        </p:txBody>
      </p:sp>
      <p:sp>
        <p:nvSpPr>
          <p:cNvPr id="80" name="Shape 80"/>
          <p:cNvSpPr txBox="1">
            <a:spLocks noGrp="1"/>
          </p:cNvSpPr>
          <p:nvPr>
            <p:ph type="title"/>
          </p:nvPr>
        </p:nvSpPr>
        <p:spPr>
          <a:xfrm>
            <a:off x="629200" y="984966"/>
            <a:ext cx="10962900" cy="1023600"/>
          </a:xfrm>
          <a:prstGeom prst="rect">
            <a:avLst/>
          </a:prstGeom>
        </p:spPr>
        <p:txBody>
          <a:bodyPr lIns="121900" tIns="121900" rIns="121900" bIns="121900" anchor="b" anchorCtr="0">
            <a:noAutofit/>
          </a:bodyPr>
          <a:lstStyle/>
          <a:p>
            <a:pPr lvl="0">
              <a:spcBef>
                <a:spcPts val="0"/>
              </a:spcBef>
              <a:buNone/>
            </a:pPr>
            <a:r>
              <a:rPr lang="en-US"/>
              <a:t>Agenda</a:t>
            </a:r>
          </a:p>
        </p:txBody>
      </p:sp>
      <p:sp>
        <p:nvSpPr>
          <p:cNvPr id="81" name="Shape 81"/>
          <p:cNvSpPr txBox="1">
            <a:spLocks noGrp="1"/>
          </p:cNvSpPr>
          <p:nvPr>
            <p:ph type="body" idx="1"/>
          </p:nvPr>
        </p:nvSpPr>
        <p:spPr>
          <a:xfrm>
            <a:off x="629200" y="2406367"/>
            <a:ext cx="5333100" cy="3613500"/>
          </a:xfrm>
          <a:prstGeom prst="rect">
            <a:avLst/>
          </a:prstGeom>
        </p:spPr>
        <p:txBody>
          <a:bodyPr lIns="121900" tIns="121900" rIns="121900" bIns="121900" anchor="t" anchorCtr="0">
            <a:noAutofit/>
          </a:bodyPr>
          <a:lstStyle/>
          <a:p>
            <a:pPr lvl="0">
              <a:spcBef>
                <a:spcPts val="0"/>
              </a:spcBef>
              <a:spcAft>
                <a:spcPts val="0"/>
              </a:spcAft>
              <a:buNone/>
            </a:pPr>
            <a:r>
              <a:rPr lang="en-US" sz="1700"/>
              <a:t>Virtualization Overview</a:t>
            </a:r>
          </a:p>
          <a:p>
            <a:pPr lvl="0">
              <a:spcBef>
                <a:spcPts val="0"/>
              </a:spcBef>
              <a:spcAft>
                <a:spcPts val="0"/>
              </a:spcAft>
              <a:buNone/>
            </a:pPr>
            <a:r>
              <a:rPr lang="en-US" sz="1700"/>
              <a:t>Introduction to Containers</a:t>
            </a:r>
          </a:p>
          <a:p>
            <a:pPr lvl="0">
              <a:spcBef>
                <a:spcPts val="0"/>
              </a:spcBef>
              <a:spcAft>
                <a:spcPts val="0"/>
              </a:spcAft>
              <a:buNone/>
            </a:pPr>
            <a:r>
              <a:rPr lang="en-US" sz="1700"/>
              <a:t>Introduction to Docker</a:t>
            </a:r>
          </a:p>
          <a:p>
            <a:pPr lvl="0">
              <a:spcBef>
                <a:spcPts val="0"/>
              </a:spcBef>
              <a:spcAft>
                <a:spcPts val="0"/>
              </a:spcAft>
              <a:buNone/>
            </a:pPr>
            <a:r>
              <a:rPr lang="en-US" sz="1700"/>
              <a:t>Installing Docker</a:t>
            </a:r>
          </a:p>
          <a:p>
            <a:pPr lvl="0">
              <a:spcBef>
                <a:spcPts val="0"/>
              </a:spcBef>
              <a:spcAft>
                <a:spcPts val="0"/>
              </a:spcAft>
              <a:buNone/>
            </a:pPr>
            <a:r>
              <a:rPr lang="en-US" sz="1700"/>
              <a:t>The Docker Architecture</a:t>
            </a:r>
          </a:p>
          <a:p>
            <a:pPr lvl="0">
              <a:spcBef>
                <a:spcPts val="0"/>
              </a:spcBef>
              <a:spcAft>
                <a:spcPts val="0"/>
              </a:spcAft>
              <a:buNone/>
            </a:pPr>
            <a:r>
              <a:rPr lang="en-US" sz="1700"/>
              <a:t>The Docker Engine</a:t>
            </a:r>
          </a:p>
          <a:p>
            <a:pPr lvl="0">
              <a:spcBef>
                <a:spcPts val="0"/>
              </a:spcBef>
              <a:spcAft>
                <a:spcPts val="0"/>
              </a:spcAft>
              <a:buNone/>
            </a:pPr>
            <a:r>
              <a:rPr lang="en-US" sz="1700"/>
              <a:t>Creating a Docker container</a:t>
            </a:r>
          </a:p>
          <a:p>
            <a:pPr lvl="0">
              <a:spcBef>
                <a:spcPts val="0"/>
              </a:spcBef>
              <a:spcAft>
                <a:spcPts val="0"/>
              </a:spcAft>
              <a:buNone/>
            </a:pPr>
            <a:r>
              <a:rPr lang="en-US" sz="1700"/>
              <a:t>Building Docker images</a:t>
            </a:r>
          </a:p>
          <a:p>
            <a:pPr lvl="0">
              <a:spcBef>
                <a:spcPts val="0"/>
              </a:spcBef>
              <a:spcAft>
                <a:spcPts val="0"/>
              </a:spcAft>
              <a:buNone/>
            </a:pPr>
            <a:r>
              <a:rPr lang="en-US" sz="1700"/>
              <a:t>Storing and retrieving Docker images from Docker Hub</a:t>
            </a:r>
          </a:p>
          <a:p>
            <a:pPr lvl="0">
              <a:spcBef>
                <a:spcPts val="0"/>
              </a:spcBef>
              <a:spcAft>
                <a:spcPts val="0"/>
              </a:spcAft>
              <a:buNone/>
            </a:pPr>
            <a:r>
              <a:rPr lang="en-US" sz="1700"/>
              <a:t>Building containers from images</a:t>
            </a:r>
          </a:p>
          <a:p>
            <a:pPr lvl="0">
              <a:spcBef>
                <a:spcPts val="0"/>
              </a:spcBef>
              <a:spcAft>
                <a:spcPts val="0"/>
              </a:spcAft>
              <a:buNone/>
            </a:pPr>
            <a:r>
              <a:rPr lang="en-US" sz="1700"/>
              <a:t>Deploying applications with Docker</a:t>
            </a:r>
          </a:p>
          <a:p>
            <a:pPr lvl="0">
              <a:spcBef>
                <a:spcPts val="0"/>
              </a:spcBef>
              <a:spcAft>
                <a:spcPts val="0"/>
              </a:spcAft>
              <a:buNone/>
            </a:pPr>
            <a:endParaRPr sz="1700"/>
          </a:p>
          <a:p>
            <a:pPr lvl="0">
              <a:spcBef>
                <a:spcPts val="0"/>
              </a:spcBef>
              <a:spcAft>
                <a:spcPts val="0"/>
              </a:spcAft>
              <a:buNone/>
            </a:pPr>
            <a:endParaRPr sz="1700"/>
          </a:p>
          <a:p>
            <a:pPr lvl="0">
              <a:spcBef>
                <a:spcPts val="0"/>
              </a:spcBef>
              <a:spcAft>
                <a:spcPts val="0"/>
              </a:spcAft>
              <a:buNone/>
            </a:pPr>
            <a:endParaRPr sz="1700"/>
          </a:p>
        </p:txBody>
      </p:sp>
      <p:sp>
        <p:nvSpPr>
          <p:cNvPr id="82" name="Shape 82"/>
          <p:cNvSpPr txBox="1">
            <a:spLocks noGrp="1"/>
          </p:cNvSpPr>
          <p:nvPr>
            <p:ph type="body" idx="2"/>
          </p:nvPr>
        </p:nvSpPr>
        <p:spPr>
          <a:xfrm>
            <a:off x="6259000" y="2558767"/>
            <a:ext cx="5333100" cy="3613500"/>
          </a:xfrm>
          <a:prstGeom prst="rect">
            <a:avLst/>
          </a:prstGeom>
        </p:spPr>
        <p:txBody>
          <a:bodyPr lIns="121900" tIns="121900" rIns="121900" bIns="121900" anchor="t" anchorCtr="0">
            <a:noAutofit/>
          </a:bodyPr>
          <a:lstStyle/>
          <a:p>
            <a:pPr lvl="0">
              <a:spcBef>
                <a:spcPts val="0"/>
              </a:spcBef>
              <a:buNone/>
            </a:pPr>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Shape 550"/>
          <p:cNvSpPr/>
          <p:nvPr/>
        </p:nvSpPr>
        <p:spPr>
          <a:xfrm>
            <a:off x="344880" y="901800"/>
            <a:ext cx="7863000" cy="3943200"/>
          </a:xfrm>
          <a:prstGeom prst="rect">
            <a:avLst/>
          </a:prstGeom>
          <a:noFill/>
          <a:ln>
            <a:noFill/>
          </a:ln>
        </p:spPr>
        <p:txBody>
          <a:bodyPr lIns="90000" tIns="45000" rIns="90000" bIns="45000" anchor="t" anchorCtr="0">
            <a:noAutofit/>
          </a:bodyPr>
          <a:lstStyle/>
          <a:p>
            <a:pPr marL="447840" marR="0" lvl="0" indent="-3340" algn="l" rtl="0">
              <a:lnSpc>
                <a:spcPct val="100000"/>
              </a:lnSpc>
              <a:spcBef>
                <a:spcPts val="0"/>
              </a:spcBef>
              <a:buNone/>
            </a:pPr>
            <a:endParaRPr sz="1800" b="0" strike="noStrike">
              <a:solidFill>
                <a:srgbClr val="000000"/>
              </a:solidFill>
              <a:latin typeface="Arial"/>
              <a:ea typeface="Arial"/>
              <a:cs typeface="Arial"/>
              <a:sym typeface="Arial"/>
            </a:endParaRPr>
          </a:p>
          <a:p>
            <a:pPr marL="447840" marR="0" lvl="0" indent="-3340" algn="l" rtl="0">
              <a:lnSpc>
                <a:spcPct val="100000"/>
              </a:lnSpc>
              <a:spcBef>
                <a:spcPts val="0"/>
              </a:spcBef>
              <a:buSzPct val="25000"/>
              <a:buNone/>
            </a:pPr>
            <a:r>
              <a:rPr lang="en-US" sz="1800" b="0" strike="noStrike">
                <a:solidFill>
                  <a:srgbClr val="000000"/>
                </a:solidFill>
                <a:latin typeface="Arial"/>
                <a:ea typeface="Arial"/>
                <a:cs typeface="Arial"/>
                <a:sym typeface="Arial"/>
              </a:rPr>
              <a:t>• Developers</a:t>
            </a:r>
          </a:p>
          <a:p>
            <a:pPr marL="896760" marR="0" lvl="0" indent="-7759" algn="l" rtl="0">
              <a:lnSpc>
                <a:spcPct val="100000"/>
              </a:lnSpc>
              <a:spcBef>
                <a:spcPts val="0"/>
              </a:spcBef>
              <a:buSzPct val="25000"/>
              <a:buNone/>
            </a:pPr>
            <a:r>
              <a:rPr lang="en-US" sz="1800" b="0" strike="noStrike">
                <a:solidFill>
                  <a:srgbClr val="000000"/>
                </a:solidFill>
                <a:latin typeface="Arial"/>
                <a:ea typeface="Arial"/>
                <a:cs typeface="Arial"/>
                <a:sym typeface="Arial"/>
              </a:rPr>
              <a:t>• Yes, even mobile developers</a:t>
            </a:r>
          </a:p>
          <a:p>
            <a:pPr marL="447840" marR="0" lvl="0" indent="-3340" algn="l" rtl="0">
              <a:lnSpc>
                <a:spcPct val="100000"/>
              </a:lnSpc>
              <a:spcBef>
                <a:spcPts val="0"/>
              </a:spcBef>
              <a:buSzPct val="25000"/>
              <a:buNone/>
            </a:pPr>
            <a:r>
              <a:rPr lang="en-US" sz="1800" b="0" strike="noStrike">
                <a:solidFill>
                  <a:srgbClr val="000000"/>
                </a:solidFill>
                <a:latin typeface="Arial"/>
                <a:ea typeface="Arial"/>
                <a:cs typeface="Arial"/>
                <a:sym typeface="Arial"/>
              </a:rPr>
              <a:t>• Sysadmins</a:t>
            </a:r>
          </a:p>
          <a:p>
            <a:pPr marL="447840" marR="0" lvl="0" indent="-3340" algn="l" rtl="0">
              <a:lnSpc>
                <a:spcPct val="100000"/>
              </a:lnSpc>
              <a:spcBef>
                <a:spcPts val="0"/>
              </a:spcBef>
              <a:buSzPct val="25000"/>
              <a:buNone/>
            </a:pPr>
            <a:r>
              <a:rPr lang="en-US" sz="1800" b="0" strike="noStrike">
                <a:solidFill>
                  <a:srgbClr val="000000"/>
                </a:solidFill>
                <a:latin typeface="Arial"/>
                <a:ea typeface="Arial"/>
                <a:cs typeface="Arial"/>
                <a:sym typeface="Arial"/>
              </a:rPr>
              <a:t>• DevOps</a:t>
            </a:r>
          </a:p>
          <a:p>
            <a:pPr marL="447840" marR="0" lvl="0" indent="-3340" algn="l" rtl="0">
              <a:lnSpc>
                <a:spcPct val="100000"/>
              </a:lnSpc>
              <a:spcBef>
                <a:spcPts val="0"/>
              </a:spcBef>
              <a:buSzPct val="25000"/>
              <a:buNone/>
            </a:pPr>
            <a:r>
              <a:rPr lang="en-US" sz="1800" b="0" strike="noStrike">
                <a:solidFill>
                  <a:srgbClr val="000000"/>
                </a:solidFill>
                <a:latin typeface="Arial"/>
                <a:ea typeface="Arial"/>
                <a:cs typeface="Arial"/>
                <a:sym typeface="Arial"/>
              </a:rPr>
              <a:t>• Architects/CTO/COO (want to save some money?)</a:t>
            </a:r>
          </a:p>
          <a:p>
            <a:pPr marL="447840" marR="0" lvl="0" indent="-3340" algn="l" rtl="0">
              <a:lnSpc>
                <a:spcPct val="100000"/>
              </a:lnSpc>
              <a:spcBef>
                <a:spcPts val="0"/>
              </a:spcBef>
              <a:buSzPct val="25000"/>
              <a:buNone/>
            </a:pPr>
            <a:r>
              <a:rPr lang="en-US" sz="1800" b="0" strike="noStrike">
                <a:solidFill>
                  <a:srgbClr val="000000"/>
                </a:solidFill>
                <a:latin typeface="Arial"/>
                <a:ea typeface="Arial"/>
                <a:cs typeface="Arial"/>
                <a:sym typeface="Arial"/>
              </a:rPr>
              <a:t>• You (probably)</a:t>
            </a:r>
          </a:p>
        </p:txBody>
      </p:sp>
      <p:sp>
        <p:nvSpPr>
          <p:cNvPr id="551" name="Shape 551"/>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Who can benefit from Docker?</a:t>
            </a:r>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pic>
        <p:nvPicPr>
          <p:cNvPr id="556" name="Shape 556"/>
          <p:cNvPicPr preferRelativeResize="0"/>
          <p:nvPr/>
        </p:nvPicPr>
        <p:blipFill rotWithShape="1">
          <a:blip r:embed="rId3">
            <a:alphaModFix/>
          </a:blip>
          <a:srcRect/>
          <a:stretch/>
        </p:blipFill>
        <p:spPr>
          <a:xfrm>
            <a:off x="2300759" y="2592719"/>
            <a:ext cx="6476760" cy="3633479"/>
          </a:xfrm>
          <a:prstGeom prst="rect">
            <a:avLst/>
          </a:prstGeom>
          <a:noFill/>
          <a:ln>
            <a:noFill/>
          </a:ln>
        </p:spPr>
      </p:pic>
      <p:sp>
        <p:nvSpPr>
          <p:cNvPr id="557" name="Shape 557"/>
          <p:cNvSpPr/>
          <p:nvPr/>
        </p:nvSpPr>
        <p:spPr>
          <a:xfrm>
            <a:off x="340919" y="1279800"/>
            <a:ext cx="9719279" cy="94247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2800" b="0" strike="noStrike">
                <a:solidFill>
                  <a:srgbClr val="800000"/>
                </a:solidFill>
                <a:latin typeface="Arial"/>
                <a:ea typeface="Arial"/>
                <a:cs typeface="Arial"/>
                <a:sym typeface="Arial"/>
              </a:rPr>
              <a:t>Creates a standard way to ship build artifacts</a:t>
            </a:r>
          </a:p>
          <a:p>
            <a:pPr marL="0" marR="0" lvl="0" indent="0" algn="l" rtl="0">
              <a:lnSpc>
                <a:spcPct val="100000"/>
              </a:lnSpc>
              <a:spcBef>
                <a:spcPts val="0"/>
              </a:spcBef>
              <a:buSzPct val="25000"/>
              <a:buNone/>
            </a:pPr>
            <a:r>
              <a:rPr lang="en-US" sz="2800" b="0" strike="noStrike">
                <a:solidFill>
                  <a:srgbClr val="800000"/>
                </a:solidFill>
                <a:latin typeface="Arial"/>
                <a:ea typeface="Arial"/>
                <a:cs typeface="Arial"/>
                <a:sym typeface="Arial"/>
              </a:rPr>
              <a:t>Ships the exact binary the developer had</a:t>
            </a:r>
          </a:p>
        </p:txBody>
      </p:sp>
      <p:sp>
        <p:nvSpPr>
          <p:cNvPr id="558" name="Shape 558"/>
          <p:cNvSpPr/>
          <p:nvPr/>
        </p:nvSpPr>
        <p:spPr>
          <a:xfrm>
            <a:off x="324000" y="236160"/>
            <a:ext cx="5619240" cy="69984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559" name="Shape 559"/>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How does it help?</a:t>
            </a: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Shape 564"/>
          <p:cNvSpPr txBox="1">
            <a:spLocks noGrp="1"/>
          </p:cNvSpPr>
          <p:nvPr>
            <p:ph type="ctrTitle"/>
          </p:nvPr>
        </p:nvSpPr>
        <p:spPr>
          <a:xfrm>
            <a:off x="520700" y="2425700"/>
            <a:ext cx="10962900" cy="1244700"/>
          </a:xfrm>
          <a:prstGeom prst="rect">
            <a:avLst/>
          </a:prstGeom>
        </p:spPr>
        <p:txBody>
          <a:bodyPr lIns="121900" tIns="121900" rIns="121900" bIns="121900" anchor="b" anchorCtr="0">
            <a:noAutofit/>
          </a:bodyPr>
          <a:lstStyle/>
          <a:p>
            <a:pPr lvl="0">
              <a:spcBef>
                <a:spcPts val="0"/>
              </a:spcBef>
              <a:buNone/>
            </a:pPr>
            <a:r>
              <a:rPr lang="en-US"/>
              <a:t>Microservices overview</a:t>
            </a:r>
          </a:p>
        </p:txBody>
      </p:sp>
      <p:sp>
        <p:nvSpPr>
          <p:cNvPr id="565" name="Shape 565"/>
          <p:cNvSpPr txBox="1">
            <a:spLocks noGrp="1"/>
          </p:cNvSpPr>
          <p:nvPr>
            <p:ph type="subTitle" idx="1"/>
          </p:nvPr>
        </p:nvSpPr>
        <p:spPr>
          <a:xfrm>
            <a:off x="520700" y="3718840"/>
            <a:ext cx="10962900" cy="577200"/>
          </a:xfrm>
          <a:prstGeom prst="rect">
            <a:avLst/>
          </a:prstGeom>
        </p:spPr>
        <p:txBody>
          <a:bodyPr lIns="121900" tIns="121900" rIns="121900" bIns="121900" anchor="t" anchorCtr="0">
            <a:noAutofit/>
          </a:bodyPr>
          <a:lstStyle/>
          <a:p>
            <a:pPr lvl="0">
              <a:spcBef>
                <a:spcPts val="0"/>
              </a:spcBef>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Shape 570"/>
          <p:cNvPicPr preferRelativeResize="0"/>
          <p:nvPr/>
        </p:nvPicPr>
        <p:blipFill rotWithShape="1">
          <a:blip r:embed="rId3">
            <a:alphaModFix/>
          </a:blip>
          <a:srcRect/>
          <a:stretch/>
        </p:blipFill>
        <p:spPr>
          <a:xfrm>
            <a:off x="931320" y="2106719"/>
            <a:ext cx="10159559" cy="3580919"/>
          </a:xfrm>
          <a:prstGeom prst="rect">
            <a:avLst/>
          </a:prstGeom>
          <a:noFill/>
          <a:ln>
            <a:noFill/>
          </a:ln>
        </p:spPr>
      </p:pic>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Shape 575"/>
          <p:cNvSpPr/>
          <p:nvPr/>
        </p:nvSpPr>
        <p:spPr>
          <a:xfrm>
            <a:off x="291960" y="931320"/>
            <a:ext cx="8396400" cy="4989300"/>
          </a:xfrm>
          <a:prstGeom prst="rect">
            <a:avLst/>
          </a:prstGeom>
          <a:noFill/>
          <a:ln>
            <a:noFill/>
          </a:ln>
        </p:spPr>
        <p:txBody>
          <a:bodyPr lIns="90000" tIns="45000" rIns="90000" bIns="45000" anchor="t" anchorCtr="0">
            <a:noAutofit/>
          </a:bodyPr>
          <a:lstStyle/>
          <a:p>
            <a:pPr marL="663480" marR="0" lvl="0" indent="-218980" algn="l" rtl="0">
              <a:lnSpc>
                <a:spcPct val="100000"/>
              </a:lnSpc>
              <a:spcBef>
                <a:spcPts val="0"/>
              </a:spcBef>
              <a:buNone/>
            </a:pPr>
            <a:endParaRPr sz="1800" b="0" strike="noStrike">
              <a:solidFill>
                <a:srgbClr val="000000"/>
              </a:solidFill>
              <a:latin typeface="Arial"/>
              <a:ea typeface="Arial"/>
              <a:cs typeface="Arial"/>
              <a:sym typeface="Arial"/>
            </a:endParaRPr>
          </a:p>
          <a:p>
            <a:pPr marL="663480" marR="0" lvl="0" indent="-218980" algn="l" rtl="0">
              <a:lnSpc>
                <a:spcPct val="100000"/>
              </a:lnSpc>
              <a:spcBef>
                <a:spcPts val="0"/>
              </a:spcBef>
              <a:buClr>
                <a:srgbClr val="000000"/>
              </a:buClr>
              <a:buSzPct val="45000"/>
              <a:buFont typeface="Noto Sans Symbols"/>
              <a:buChar char="●"/>
            </a:pPr>
            <a:r>
              <a:rPr lang="en-US" sz="1800" b="0" strike="noStrike">
                <a:solidFill>
                  <a:srgbClr val="000000"/>
                </a:solidFill>
                <a:latin typeface="Trebuchet MS"/>
                <a:ea typeface="Trebuchet MS"/>
                <a:cs typeface="Trebuchet MS"/>
                <a:sym typeface="Trebuchet MS"/>
              </a:rPr>
              <a:t>Eliminates dependencies</a:t>
            </a:r>
          </a:p>
          <a:p>
            <a:pPr marL="663480" marR="0" lvl="0" indent="-218980" algn="l" rtl="0">
              <a:lnSpc>
                <a:spcPct val="100000"/>
              </a:lnSpc>
              <a:spcBef>
                <a:spcPts val="0"/>
              </a:spcBef>
              <a:buClr>
                <a:srgbClr val="000000"/>
              </a:buClr>
              <a:buSzPct val="45000"/>
              <a:buFont typeface="Noto Sans Symbols"/>
              <a:buChar char="●"/>
            </a:pPr>
            <a:r>
              <a:rPr lang="en-US" sz="1800" b="0" strike="noStrike">
                <a:solidFill>
                  <a:srgbClr val="000000"/>
                </a:solidFill>
                <a:latin typeface="Trebuchet MS"/>
                <a:ea typeface="Trebuchet MS"/>
                <a:cs typeface="Trebuchet MS"/>
                <a:sym typeface="Trebuchet MS"/>
              </a:rPr>
              <a:t>Failure is isolated</a:t>
            </a:r>
          </a:p>
          <a:p>
            <a:pPr marL="663480" marR="0" lvl="0" indent="-218980" algn="l" rtl="0">
              <a:lnSpc>
                <a:spcPct val="100000"/>
              </a:lnSpc>
              <a:spcBef>
                <a:spcPts val="0"/>
              </a:spcBef>
              <a:buClr>
                <a:srgbClr val="000000"/>
              </a:buClr>
              <a:buSzPct val="45000"/>
              <a:buFont typeface="Noto Sans Symbols"/>
              <a:buChar char="●"/>
            </a:pPr>
            <a:r>
              <a:rPr lang="en-US" sz="1800" b="0" strike="noStrike">
                <a:solidFill>
                  <a:srgbClr val="000000"/>
                </a:solidFill>
                <a:latin typeface="Trebuchet MS"/>
                <a:ea typeface="Trebuchet MS"/>
                <a:cs typeface="Trebuchet MS"/>
                <a:sym typeface="Trebuchet MS"/>
              </a:rPr>
              <a:t>React to change quicker</a:t>
            </a:r>
          </a:p>
          <a:p>
            <a:pPr marL="663480" marR="0" lvl="0" indent="-218980" algn="l" rtl="0">
              <a:lnSpc>
                <a:spcPct val="100000"/>
              </a:lnSpc>
              <a:spcBef>
                <a:spcPts val="0"/>
              </a:spcBef>
              <a:buClr>
                <a:srgbClr val="000000"/>
              </a:buClr>
              <a:buSzPct val="45000"/>
              <a:buFont typeface="Noto Sans Symbols"/>
              <a:buChar char="●"/>
            </a:pPr>
            <a:r>
              <a:rPr lang="en-US" sz="1800" b="0" strike="noStrike">
                <a:solidFill>
                  <a:srgbClr val="000000"/>
                </a:solidFill>
                <a:latin typeface="Trebuchet MS"/>
                <a:ea typeface="Trebuchet MS"/>
                <a:cs typeface="Trebuchet MS"/>
                <a:sym typeface="Trebuchet MS"/>
              </a:rPr>
              <a:t>Scale is less expensive (APIs scale individually)</a:t>
            </a:r>
          </a:p>
          <a:p>
            <a:pPr marL="663480" marR="0" lvl="0" indent="-218980" algn="l" rtl="0">
              <a:lnSpc>
                <a:spcPct val="100000"/>
              </a:lnSpc>
              <a:spcBef>
                <a:spcPts val="0"/>
              </a:spcBef>
              <a:buClr>
                <a:srgbClr val="000000"/>
              </a:buClr>
              <a:buSzPct val="45000"/>
              <a:buFont typeface="Noto Sans Symbols"/>
              <a:buChar char="●"/>
            </a:pPr>
            <a:r>
              <a:rPr lang="en-US" sz="1800" b="0" strike="noStrike">
                <a:solidFill>
                  <a:srgbClr val="000000"/>
                </a:solidFill>
                <a:latin typeface="Trebuchet MS"/>
                <a:ea typeface="Trebuchet MS"/>
                <a:cs typeface="Trebuchet MS"/>
                <a:sym typeface="Trebuchet MS"/>
              </a:rPr>
              <a:t>More intuitive learning curve</a:t>
            </a:r>
          </a:p>
          <a:p>
            <a:pPr marL="663480" marR="0" lvl="0" indent="-218980" algn="l" rtl="0">
              <a:lnSpc>
                <a:spcPct val="100000"/>
              </a:lnSpc>
              <a:spcBef>
                <a:spcPts val="0"/>
              </a:spcBef>
              <a:buClr>
                <a:srgbClr val="000000"/>
              </a:buClr>
              <a:buSzPct val="45000"/>
              <a:buFont typeface="Noto Sans Symbols"/>
              <a:buChar char="●"/>
            </a:pPr>
            <a:r>
              <a:rPr lang="en-US" sz="1800" b="0" strike="noStrike">
                <a:solidFill>
                  <a:srgbClr val="000000"/>
                </a:solidFill>
                <a:latin typeface="Trebuchet MS"/>
                <a:ea typeface="Trebuchet MS"/>
                <a:cs typeface="Trebuchet MS"/>
                <a:sym typeface="Trebuchet MS"/>
              </a:rPr>
              <a:t>Technology stack is not limited to specific skillsets</a:t>
            </a:r>
          </a:p>
          <a:p>
            <a:pPr marL="663480" marR="0" lvl="0" indent="-218980" algn="l" rtl="0">
              <a:lnSpc>
                <a:spcPct val="100000"/>
              </a:lnSpc>
              <a:spcBef>
                <a:spcPts val="0"/>
              </a:spcBef>
              <a:buClr>
                <a:srgbClr val="000000"/>
              </a:buClr>
              <a:buSzPct val="45000"/>
              <a:buFont typeface="Noto Sans Symbols"/>
              <a:buChar char="●"/>
            </a:pPr>
            <a:r>
              <a:rPr lang="en-US" sz="1800" b="0" strike="noStrike">
                <a:solidFill>
                  <a:srgbClr val="000000"/>
                </a:solidFill>
                <a:latin typeface="Trebuchet MS"/>
                <a:ea typeface="Trebuchet MS"/>
                <a:cs typeface="Trebuchet MS"/>
                <a:sym typeface="Trebuchet MS"/>
              </a:rPr>
              <a:t>Reusable components</a:t>
            </a:r>
          </a:p>
          <a:p>
            <a:pPr marL="663480" marR="0" lvl="0" indent="-218980" algn="l" rtl="0">
              <a:lnSpc>
                <a:spcPct val="100000"/>
              </a:lnSpc>
              <a:spcBef>
                <a:spcPts val="0"/>
              </a:spcBef>
              <a:buClr>
                <a:srgbClr val="000000"/>
              </a:buClr>
              <a:buSzPct val="45000"/>
              <a:buFont typeface="Noto Sans Symbols"/>
              <a:buChar char="●"/>
            </a:pPr>
            <a:r>
              <a:rPr lang="en-US" sz="1800" b="0" strike="noStrike">
                <a:solidFill>
                  <a:srgbClr val="000000"/>
                </a:solidFill>
                <a:latin typeface="Trebuchet MS"/>
                <a:ea typeface="Trebuchet MS"/>
                <a:cs typeface="Trebuchet MS"/>
                <a:sym typeface="Trebuchet MS"/>
              </a:rPr>
              <a:t>Flexible – will bend rather than break under pressure</a:t>
            </a:r>
          </a:p>
          <a:p>
            <a:pPr marL="663480" marR="0" lvl="0" indent="-218980" algn="l"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576" name="Shape 576"/>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Micro-service architecture benefits</a:t>
            </a: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Shape 581"/>
          <p:cNvSpPr txBox="1"/>
          <p:nvPr/>
        </p:nvSpPr>
        <p:spPr>
          <a:xfrm>
            <a:off x="838079" y="139319"/>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SzPct val="25000"/>
              <a:buNone/>
            </a:pPr>
            <a:r>
              <a:rPr lang="en-US" sz="3959" b="0" strike="noStrike">
                <a:solidFill>
                  <a:srgbClr val="394D54"/>
                </a:solidFill>
                <a:latin typeface="Cabin"/>
                <a:ea typeface="Cabin"/>
                <a:cs typeface="Cabin"/>
                <a:sym typeface="Cabin"/>
              </a:rPr>
              <a:t>Ecosystem Support</a:t>
            </a:r>
          </a:p>
        </p:txBody>
      </p:sp>
      <p:sp>
        <p:nvSpPr>
          <p:cNvPr id="582" name="Shape 582"/>
          <p:cNvSpPr txBox="1"/>
          <p:nvPr/>
        </p:nvSpPr>
        <p:spPr>
          <a:xfrm>
            <a:off x="838079" y="1267920"/>
            <a:ext cx="10515239" cy="4908599"/>
          </a:xfrm>
          <a:prstGeom prst="rect">
            <a:avLst/>
          </a:prstGeom>
          <a:noFill/>
          <a:ln>
            <a:noFill/>
          </a:ln>
        </p:spPr>
        <p:txBody>
          <a:bodyPr lIns="91425" tIns="45700" rIns="91425" bIns="45700" anchor="t" anchorCtr="0">
            <a:noAutofit/>
          </a:bodyPr>
          <a:lstStyle/>
          <a:p>
            <a:pPr marL="228600" marR="0" lvl="0" indent="-228600" algn="l" rtl="0">
              <a:lnSpc>
                <a:spcPct val="70000"/>
              </a:lnSpc>
              <a:spcBef>
                <a:spcPts val="0"/>
              </a:spcBef>
              <a:buClr>
                <a:srgbClr val="394D54"/>
              </a:buClr>
              <a:buSzPct val="104353"/>
              <a:buFont typeface="Arial"/>
              <a:buChar char="•"/>
            </a:pPr>
            <a:r>
              <a:rPr lang="en-US" sz="1330" b="0" strike="noStrike">
                <a:solidFill>
                  <a:srgbClr val="394D54"/>
                </a:solidFill>
                <a:latin typeface="Cabin"/>
                <a:ea typeface="Cabin"/>
                <a:cs typeface="Cabin"/>
                <a:sym typeface="Cabin"/>
              </a:rPr>
              <a:t>Operating systems</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Virtually any distribution with a 2.6.32+ kernel</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Red Hat/Docker collaboration to make work across RHEL 6.4+, Fedora, and other members of the family (2.6.32 +)</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CoreOS—Small core OS purpose built with Docker</a:t>
            </a:r>
          </a:p>
          <a:p>
            <a:pPr marL="228600" marR="0" lvl="0" indent="-228600" algn="l" rtl="0">
              <a:lnSpc>
                <a:spcPct val="70000"/>
              </a:lnSpc>
              <a:spcBef>
                <a:spcPts val="0"/>
              </a:spcBef>
              <a:buClr>
                <a:srgbClr val="394D54"/>
              </a:buClr>
              <a:buSzPct val="104353"/>
              <a:buFont typeface="Arial"/>
              <a:buChar char="•"/>
            </a:pPr>
            <a:r>
              <a:rPr lang="en-US" sz="1330" b="0" strike="noStrike">
                <a:solidFill>
                  <a:srgbClr val="394D54"/>
                </a:solidFill>
                <a:latin typeface="Cabin"/>
                <a:ea typeface="Cabin"/>
                <a:cs typeface="Cabin"/>
                <a:sym typeface="Cabin"/>
              </a:rPr>
              <a:t>OpenStack</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Docker integration into NOVA (&amp; compatibility with Glance, Horizon, etc.) accepted for Havana release</a:t>
            </a:r>
          </a:p>
          <a:p>
            <a:pPr marL="228600" marR="0" lvl="0" indent="-228600" algn="l" rtl="0">
              <a:lnSpc>
                <a:spcPct val="70000"/>
              </a:lnSpc>
              <a:spcBef>
                <a:spcPts val="0"/>
              </a:spcBef>
              <a:buClr>
                <a:srgbClr val="394D54"/>
              </a:buClr>
              <a:buSzPct val="104353"/>
              <a:buFont typeface="Arial"/>
              <a:buChar char="•"/>
            </a:pPr>
            <a:r>
              <a:rPr lang="en-US" sz="1330" b="0" strike="noStrike">
                <a:solidFill>
                  <a:srgbClr val="394D54"/>
                </a:solidFill>
                <a:latin typeface="Cabin"/>
                <a:ea typeface="Cabin"/>
                <a:cs typeface="Cabin"/>
                <a:sym typeface="Cabin"/>
              </a:rPr>
              <a:t>Private PaaS</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OpenShift</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Solum (Rackspace, OpenStack) </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Other TBA</a:t>
            </a:r>
          </a:p>
          <a:p>
            <a:pPr marL="228600" marR="0" lvl="0" indent="-228600" algn="l" rtl="0">
              <a:lnSpc>
                <a:spcPct val="70000"/>
              </a:lnSpc>
              <a:spcBef>
                <a:spcPts val="0"/>
              </a:spcBef>
              <a:buClr>
                <a:srgbClr val="394D54"/>
              </a:buClr>
              <a:buSzPct val="104353"/>
              <a:buFont typeface="Arial"/>
              <a:buChar char="•"/>
            </a:pPr>
            <a:r>
              <a:rPr lang="en-US" sz="1330" b="0" strike="noStrike">
                <a:solidFill>
                  <a:srgbClr val="394D54"/>
                </a:solidFill>
                <a:latin typeface="Cabin"/>
                <a:ea typeface="Cabin"/>
                <a:cs typeface="Cabin"/>
                <a:sym typeface="Cabin"/>
              </a:rPr>
              <a:t>Public PaaS</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Deis, Voxoz, Cocaine (Yandex), Baidu PaaS</a:t>
            </a:r>
          </a:p>
          <a:p>
            <a:pPr marL="228600" marR="0" lvl="0" indent="-228600" algn="l" rtl="0">
              <a:lnSpc>
                <a:spcPct val="70000"/>
              </a:lnSpc>
              <a:spcBef>
                <a:spcPts val="0"/>
              </a:spcBef>
              <a:buClr>
                <a:srgbClr val="394D54"/>
              </a:buClr>
              <a:buSzPct val="104353"/>
              <a:buFont typeface="Arial"/>
              <a:buChar char="•"/>
            </a:pPr>
            <a:r>
              <a:rPr lang="en-US" sz="1330" b="0" strike="noStrike">
                <a:solidFill>
                  <a:srgbClr val="394D54"/>
                </a:solidFill>
                <a:latin typeface="Cabin"/>
                <a:ea typeface="Cabin"/>
                <a:cs typeface="Cabin"/>
                <a:sym typeface="Cabin"/>
              </a:rPr>
              <a:t>Public IaaS</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Native support in Rackspace, Digital Ocean,+++</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AMI (or equivalent) available for AWS &amp; other</a:t>
            </a:r>
          </a:p>
          <a:p>
            <a:pPr marL="228600" marR="0" lvl="0" indent="-228600" algn="l" rtl="0">
              <a:lnSpc>
                <a:spcPct val="70000"/>
              </a:lnSpc>
              <a:spcBef>
                <a:spcPts val="0"/>
              </a:spcBef>
              <a:buClr>
                <a:srgbClr val="394D54"/>
              </a:buClr>
              <a:buSzPct val="104353"/>
              <a:buFont typeface="Arial"/>
              <a:buChar char="•"/>
            </a:pPr>
            <a:r>
              <a:rPr lang="en-US" sz="1330" b="0" strike="noStrike">
                <a:solidFill>
                  <a:srgbClr val="394D54"/>
                </a:solidFill>
                <a:latin typeface="Cabin"/>
                <a:ea typeface="Cabin"/>
                <a:cs typeface="Cabin"/>
                <a:sym typeface="Cabin"/>
              </a:rPr>
              <a:t>DevOps Tools</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Integrations with Chef, Puppet, Jenkins, Travis, Salt, Ansible +++</a:t>
            </a:r>
          </a:p>
          <a:p>
            <a:pPr marL="228600" marR="0" lvl="0" indent="-228600" algn="l" rtl="0">
              <a:lnSpc>
                <a:spcPct val="70000"/>
              </a:lnSpc>
              <a:spcBef>
                <a:spcPts val="0"/>
              </a:spcBef>
              <a:buClr>
                <a:srgbClr val="394D54"/>
              </a:buClr>
              <a:buSzPct val="104353"/>
              <a:buFont typeface="Arial"/>
              <a:buChar char="•"/>
            </a:pPr>
            <a:r>
              <a:rPr lang="en-US" sz="1330" b="0" strike="noStrike">
                <a:solidFill>
                  <a:srgbClr val="394D54"/>
                </a:solidFill>
                <a:latin typeface="Cabin"/>
                <a:ea typeface="Cabin"/>
                <a:cs typeface="Cabin"/>
                <a:sym typeface="Cabin"/>
              </a:rPr>
              <a:t>Orchestration tools</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Mesos, Heat, ++</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Shipyard &amp; others purpose built for Docker</a:t>
            </a:r>
          </a:p>
          <a:p>
            <a:pPr marL="228600" marR="0" lvl="0" indent="-228600" algn="l" rtl="0">
              <a:lnSpc>
                <a:spcPct val="70000"/>
              </a:lnSpc>
              <a:spcBef>
                <a:spcPts val="0"/>
              </a:spcBef>
              <a:buClr>
                <a:srgbClr val="394D54"/>
              </a:buClr>
              <a:buSzPct val="104353"/>
              <a:buFont typeface="Arial"/>
              <a:buChar char="•"/>
            </a:pPr>
            <a:r>
              <a:rPr lang="en-US" sz="1330" b="0" strike="noStrike">
                <a:solidFill>
                  <a:srgbClr val="394D54"/>
                </a:solidFill>
                <a:latin typeface="Cabin"/>
                <a:ea typeface="Cabin"/>
                <a:cs typeface="Cabin"/>
                <a:sym typeface="Cabin"/>
              </a:rPr>
              <a:t>Applications</a:t>
            </a:r>
          </a:p>
          <a:p>
            <a:pPr marL="685800" marR="0" lvl="1" indent="-228600" algn="l" rtl="0">
              <a:lnSpc>
                <a:spcPct val="70000"/>
              </a:lnSpc>
              <a:spcBef>
                <a:spcPts val="0"/>
              </a:spcBef>
              <a:buClr>
                <a:srgbClr val="253232"/>
              </a:buClr>
              <a:buSzPct val="106745"/>
              <a:buFont typeface="Arial"/>
              <a:buChar char="•"/>
            </a:pPr>
            <a:r>
              <a:rPr lang="en-US" sz="1140" b="0" i="0" u="none" strike="noStrike" cap="none">
                <a:solidFill>
                  <a:srgbClr val="253232"/>
                </a:solidFill>
                <a:latin typeface="Cabin"/>
                <a:ea typeface="Cabin"/>
                <a:cs typeface="Cabin"/>
                <a:sym typeface="Cabin"/>
              </a:rPr>
              <a:t>1000’s of Dockerized applications available at index.docker.io</a:t>
            </a:r>
          </a:p>
          <a:p>
            <a:pPr marL="0" marR="0" lvl="0" indent="0" algn="l" rtl="0">
              <a:spcBef>
                <a:spcPts val="0"/>
              </a:spcBef>
              <a:buNone/>
            </a:pPr>
            <a:endParaRPr sz="1400" b="0" strike="noStrike">
              <a:solidFill>
                <a:srgbClr val="000000"/>
              </a:solidFill>
              <a:latin typeface="Arial"/>
              <a:ea typeface="Arial"/>
              <a:cs typeface="Arial"/>
              <a:sym typeface="Arial"/>
            </a:endParaRPr>
          </a:p>
        </p:txBody>
      </p:sp>
      <p:pic>
        <p:nvPicPr>
          <p:cNvPr id="583" name="Shape 583"/>
          <p:cNvPicPr preferRelativeResize="0"/>
          <p:nvPr/>
        </p:nvPicPr>
        <p:blipFill rotWithShape="1">
          <a:blip r:embed="rId3">
            <a:alphaModFix/>
          </a:blip>
          <a:srcRect/>
          <a:stretch/>
        </p:blipFill>
        <p:spPr>
          <a:xfrm>
            <a:off x="8764920" y="4470480"/>
            <a:ext cx="884520" cy="971639"/>
          </a:xfrm>
          <a:prstGeom prst="rect">
            <a:avLst/>
          </a:prstGeom>
          <a:noFill/>
          <a:ln>
            <a:noFill/>
          </a:ln>
        </p:spPr>
      </p:pic>
      <p:pic>
        <p:nvPicPr>
          <p:cNvPr id="584" name="Shape 584"/>
          <p:cNvPicPr preferRelativeResize="0"/>
          <p:nvPr/>
        </p:nvPicPr>
        <p:blipFill rotWithShape="1">
          <a:blip r:embed="rId4">
            <a:alphaModFix/>
          </a:blip>
          <a:srcRect/>
          <a:stretch/>
        </p:blipFill>
        <p:spPr>
          <a:xfrm>
            <a:off x="6943320" y="4470480"/>
            <a:ext cx="1236959" cy="972719"/>
          </a:xfrm>
          <a:prstGeom prst="rect">
            <a:avLst/>
          </a:prstGeom>
          <a:noFill/>
          <a:ln>
            <a:noFill/>
          </a:ln>
        </p:spPr>
      </p:pic>
      <p:pic>
        <p:nvPicPr>
          <p:cNvPr id="585" name="Shape 585"/>
          <p:cNvPicPr preferRelativeResize="0"/>
          <p:nvPr/>
        </p:nvPicPr>
        <p:blipFill rotWithShape="1">
          <a:blip r:embed="rId5">
            <a:alphaModFix/>
          </a:blip>
          <a:srcRect/>
          <a:stretch/>
        </p:blipFill>
        <p:spPr>
          <a:xfrm>
            <a:off x="9431279" y="5606639"/>
            <a:ext cx="1459800" cy="767520"/>
          </a:xfrm>
          <a:prstGeom prst="rect">
            <a:avLst/>
          </a:prstGeom>
          <a:noFill/>
          <a:ln>
            <a:noFill/>
          </a:ln>
        </p:spPr>
      </p:pic>
      <p:pic>
        <p:nvPicPr>
          <p:cNvPr id="586" name="Shape 586"/>
          <p:cNvPicPr preferRelativeResize="0"/>
          <p:nvPr/>
        </p:nvPicPr>
        <p:blipFill rotWithShape="1">
          <a:blip r:embed="rId6">
            <a:alphaModFix/>
          </a:blip>
          <a:srcRect/>
          <a:stretch/>
        </p:blipFill>
        <p:spPr>
          <a:xfrm>
            <a:off x="9431279" y="3604680"/>
            <a:ext cx="1540440" cy="235079"/>
          </a:xfrm>
          <a:prstGeom prst="rect">
            <a:avLst/>
          </a:prstGeom>
          <a:noFill/>
          <a:ln>
            <a:noFill/>
          </a:ln>
        </p:spPr>
      </p:pic>
      <p:pic>
        <p:nvPicPr>
          <p:cNvPr id="587" name="Shape 587"/>
          <p:cNvPicPr preferRelativeResize="0"/>
          <p:nvPr/>
        </p:nvPicPr>
        <p:blipFill rotWithShape="1">
          <a:blip r:embed="rId7">
            <a:alphaModFix/>
          </a:blip>
          <a:srcRect/>
          <a:stretch/>
        </p:blipFill>
        <p:spPr>
          <a:xfrm>
            <a:off x="7562160" y="3165840"/>
            <a:ext cx="1307879" cy="508320"/>
          </a:xfrm>
          <a:prstGeom prst="rect">
            <a:avLst/>
          </a:prstGeom>
          <a:noFill/>
          <a:ln>
            <a:noFill/>
          </a:ln>
        </p:spPr>
      </p:pic>
      <p:pic>
        <p:nvPicPr>
          <p:cNvPr id="588" name="Shape 588"/>
          <p:cNvPicPr preferRelativeResize="0"/>
          <p:nvPr/>
        </p:nvPicPr>
        <p:blipFill rotWithShape="1">
          <a:blip r:embed="rId8">
            <a:alphaModFix/>
          </a:blip>
          <a:srcRect/>
          <a:stretch/>
        </p:blipFill>
        <p:spPr>
          <a:xfrm>
            <a:off x="6668639" y="5800680"/>
            <a:ext cx="1367280" cy="438119"/>
          </a:xfrm>
          <a:prstGeom prst="rect">
            <a:avLst/>
          </a:prstGeom>
          <a:noFill/>
          <a:ln>
            <a:noFill/>
          </a:ln>
        </p:spPr>
      </p:pic>
      <p:pic>
        <p:nvPicPr>
          <p:cNvPr id="589" name="Shape 589"/>
          <p:cNvPicPr preferRelativeResize="0"/>
          <p:nvPr/>
        </p:nvPicPr>
        <p:blipFill rotWithShape="1">
          <a:blip r:embed="rId9">
            <a:alphaModFix/>
          </a:blip>
          <a:srcRect/>
          <a:stretch/>
        </p:blipFill>
        <p:spPr>
          <a:xfrm>
            <a:off x="9870120" y="2029319"/>
            <a:ext cx="1101599" cy="1087199"/>
          </a:xfrm>
          <a:prstGeom prst="rect">
            <a:avLst/>
          </a:prstGeom>
          <a:noFill/>
          <a:ln>
            <a:noFill/>
          </a:ln>
        </p:spPr>
      </p:pic>
      <p:pic>
        <p:nvPicPr>
          <p:cNvPr id="590" name="Shape 590"/>
          <p:cNvPicPr preferRelativeResize="0"/>
          <p:nvPr/>
        </p:nvPicPr>
        <p:blipFill rotWithShape="1">
          <a:blip r:embed="rId10">
            <a:alphaModFix/>
          </a:blip>
          <a:srcRect/>
          <a:stretch/>
        </p:blipFill>
        <p:spPr>
          <a:xfrm>
            <a:off x="5873039" y="3037680"/>
            <a:ext cx="1041839" cy="1074959"/>
          </a:xfrm>
          <a:prstGeom prst="rect">
            <a:avLst/>
          </a:prstGeom>
          <a:noFill/>
          <a:ln>
            <a:noFill/>
          </a:ln>
        </p:spPr>
      </p:pic>
      <p:pic>
        <p:nvPicPr>
          <p:cNvPr id="591" name="Shape 591"/>
          <p:cNvPicPr preferRelativeResize="0"/>
          <p:nvPr/>
        </p:nvPicPr>
        <p:blipFill rotWithShape="1">
          <a:blip r:embed="rId11">
            <a:alphaModFix/>
          </a:blip>
          <a:srcRect/>
          <a:stretch/>
        </p:blipFill>
        <p:spPr>
          <a:xfrm>
            <a:off x="8137800" y="1956240"/>
            <a:ext cx="998639" cy="747719"/>
          </a:xfrm>
          <a:prstGeom prst="rect">
            <a:avLst/>
          </a:prstGeom>
          <a:noFill/>
          <a:ln>
            <a:noFill/>
          </a:ln>
        </p:spPr>
      </p:pic>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p:nvPr/>
        </p:nvSpPr>
        <p:spPr>
          <a:xfrm>
            <a:off x="838079" y="139319"/>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SzPct val="25000"/>
              <a:buNone/>
            </a:pPr>
            <a:r>
              <a:rPr lang="en-US" sz="3959" b="0" strike="noStrike">
                <a:solidFill>
                  <a:srgbClr val="394D54"/>
                </a:solidFill>
                <a:latin typeface="Cabin"/>
                <a:ea typeface="Cabin"/>
                <a:cs typeface="Cabin"/>
                <a:sym typeface="Cabin"/>
              </a:rPr>
              <a:t>Use Cases </a:t>
            </a:r>
          </a:p>
        </p:txBody>
      </p:sp>
      <p:sp>
        <p:nvSpPr>
          <p:cNvPr id="597" name="Shape 597"/>
          <p:cNvSpPr txBox="1"/>
          <p:nvPr/>
        </p:nvSpPr>
        <p:spPr>
          <a:xfrm>
            <a:off x="838079" y="1267920"/>
            <a:ext cx="10515239" cy="844919"/>
          </a:xfrm>
          <a:prstGeom prst="rect">
            <a:avLst/>
          </a:prstGeom>
          <a:noFill/>
          <a:ln>
            <a:noFill/>
          </a:ln>
        </p:spPr>
        <p:txBody>
          <a:bodyPr lIns="91425" tIns="45700" rIns="91425" bIns="45700" anchor="t" anchorCtr="0">
            <a:noAutofit/>
          </a:bodyPr>
          <a:lstStyle/>
          <a:p>
            <a:pPr marL="228600" marR="0" lvl="0" indent="-228600" algn="l" rtl="0">
              <a:lnSpc>
                <a:spcPct val="70000"/>
              </a:lnSpc>
              <a:spcBef>
                <a:spcPts val="0"/>
              </a:spcBef>
              <a:buClr>
                <a:srgbClr val="394D54"/>
              </a:buClr>
              <a:buSzPct val="104040"/>
              <a:buFont typeface="Arial"/>
              <a:buChar char="•"/>
            </a:pPr>
            <a:r>
              <a:rPr lang="en-US" sz="2040" b="0" strike="noStrike">
                <a:solidFill>
                  <a:srgbClr val="394D54"/>
                </a:solidFill>
                <a:latin typeface="Cabin"/>
                <a:ea typeface="Cabin"/>
                <a:cs typeface="Cabin"/>
                <a:sym typeface="Cabin"/>
              </a:rPr>
              <a:t>Ted Dziuba on the Use of Docker for Continuous Integration at Ebay Now</a:t>
            </a:r>
          </a:p>
          <a:p>
            <a:pPr marL="685800" marR="0" lvl="1" indent="-228600" algn="l" rtl="0">
              <a:lnSpc>
                <a:spcPct val="70000"/>
              </a:lnSpc>
              <a:spcBef>
                <a:spcPts val="0"/>
              </a:spcBef>
              <a:buClr>
                <a:srgbClr val="253232"/>
              </a:buClr>
              <a:buSzPct val="100000"/>
              <a:buFont typeface="Arial"/>
              <a:buChar char="•"/>
            </a:pPr>
            <a:r>
              <a:rPr lang="en-US" sz="1700" b="0" i="0" u="sng" strike="noStrike" cap="none">
                <a:solidFill>
                  <a:schemeClr val="hlink"/>
                </a:solidFill>
                <a:latin typeface="Cabin"/>
                <a:ea typeface="Cabin"/>
                <a:cs typeface="Cabin"/>
                <a:sym typeface="Cabin"/>
                <a:hlinkClick r:id="rId3"/>
              </a:rPr>
              <a:t>https://speakerdeck.com/teddziuba/docker-at-ebay</a:t>
            </a:r>
          </a:p>
          <a:p>
            <a:pPr marL="685800" marR="0" lvl="1" indent="-228600" algn="l" rtl="0">
              <a:lnSpc>
                <a:spcPct val="70000"/>
              </a:lnSpc>
              <a:spcBef>
                <a:spcPts val="0"/>
              </a:spcBef>
              <a:buClr>
                <a:srgbClr val="253232"/>
              </a:buClr>
              <a:buSzPct val="100000"/>
              <a:buFont typeface="Arial"/>
              <a:buChar char="•"/>
            </a:pPr>
            <a:r>
              <a:rPr lang="en-US" sz="1700" b="0" i="0" u="none" strike="noStrike" cap="none">
                <a:solidFill>
                  <a:srgbClr val="253232"/>
                </a:solidFill>
                <a:latin typeface="Cabin"/>
                <a:ea typeface="Cabin"/>
                <a:cs typeface="Cabin"/>
                <a:sym typeface="Cabin"/>
              </a:rPr>
              <a:t>http://www.youtube.com/watch?feature=player_embedded&amp;v=0Hi0W4gX--4</a:t>
            </a:r>
          </a:p>
          <a:p>
            <a:pPr marL="0" marR="0" lvl="0" indent="0" algn="l" rtl="0">
              <a:spcBef>
                <a:spcPts val="0"/>
              </a:spcBef>
              <a:buNone/>
            </a:pPr>
            <a:endParaRPr sz="1400" b="0" strike="noStrike">
              <a:solidFill>
                <a:srgbClr val="000000"/>
              </a:solidFill>
              <a:latin typeface="Arial"/>
              <a:ea typeface="Arial"/>
              <a:cs typeface="Arial"/>
              <a:sym typeface="Arial"/>
            </a:endParaRPr>
          </a:p>
          <a:p>
            <a:pPr marL="0" marR="0" lvl="0" indent="0" algn="l" rtl="0">
              <a:spcBef>
                <a:spcPts val="0"/>
              </a:spcBef>
              <a:buNone/>
            </a:pPr>
            <a:endParaRPr sz="1400" b="0" strike="noStrike">
              <a:solidFill>
                <a:srgbClr val="000000"/>
              </a:solidFill>
              <a:latin typeface="Arial"/>
              <a:ea typeface="Arial"/>
              <a:cs typeface="Arial"/>
              <a:sym typeface="Arial"/>
            </a:endParaRPr>
          </a:p>
        </p:txBody>
      </p:sp>
      <p:sp>
        <p:nvSpPr>
          <p:cNvPr id="598" name="Shape 598"/>
          <p:cNvSpPr/>
          <p:nvPr/>
        </p:nvSpPr>
        <p:spPr>
          <a:xfrm>
            <a:off x="848520" y="2446559"/>
            <a:ext cx="10515239" cy="844919"/>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rgbClr val="394D54"/>
              </a:buClr>
              <a:buSzPct val="100000"/>
              <a:buFont typeface="Arial"/>
              <a:buChar char="•"/>
            </a:pPr>
            <a:r>
              <a:rPr lang="en-US" sz="2000" b="0" strike="noStrike">
                <a:solidFill>
                  <a:srgbClr val="394D54"/>
                </a:solidFill>
                <a:latin typeface="Cabin"/>
                <a:ea typeface="Cabin"/>
                <a:cs typeface="Cabin"/>
                <a:sym typeface="Cabin"/>
              </a:rPr>
              <a:t>Sasha Klizhentas on use of Docker at Mailgun/Rackspace</a:t>
            </a:r>
          </a:p>
          <a:p>
            <a:pPr marL="685800" marR="0" lvl="1" indent="-228600" algn="l" rtl="0">
              <a:lnSpc>
                <a:spcPct val="90000"/>
              </a:lnSpc>
              <a:spcBef>
                <a:spcPts val="0"/>
              </a:spcBef>
              <a:buClr>
                <a:srgbClr val="253232"/>
              </a:buClr>
              <a:buSzPct val="100000"/>
              <a:buFont typeface="Arial"/>
              <a:buChar char="•"/>
            </a:pPr>
            <a:r>
              <a:rPr lang="en-US" sz="1800" b="0" i="0" u="none" strike="noStrike" cap="none">
                <a:solidFill>
                  <a:srgbClr val="253232"/>
                </a:solidFill>
                <a:latin typeface="Cabin"/>
                <a:ea typeface="Cabin"/>
                <a:cs typeface="Cabin"/>
                <a:sym typeface="Cabin"/>
              </a:rPr>
              <a:t>http://www.youtube.com/watch?feature=player_embedded&amp;v=CMC3xdAo9RI</a:t>
            </a:r>
          </a:p>
          <a:p>
            <a:pPr marL="457200" marR="0" lvl="0" indent="0" algn="l" rtl="0">
              <a:lnSpc>
                <a:spcPct val="90000"/>
              </a:lnSpc>
              <a:spcBef>
                <a:spcPts val="0"/>
              </a:spcBef>
              <a:buNone/>
            </a:pPr>
            <a:endParaRPr sz="1800" b="0" strike="noStrike">
              <a:solidFill>
                <a:srgbClr val="000000"/>
              </a:solidFill>
              <a:latin typeface="Arial"/>
              <a:ea typeface="Arial"/>
              <a:cs typeface="Arial"/>
              <a:sym typeface="Arial"/>
            </a:endParaRPr>
          </a:p>
          <a:p>
            <a:pPr marL="685800" marR="0" lvl="0" indent="-228600" algn="l" rtl="0">
              <a:lnSpc>
                <a:spcPct val="90000"/>
              </a:lnSpc>
              <a:spcBef>
                <a:spcPts val="0"/>
              </a:spcBef>
              <a:buNone/>
            </a:pPr>
            <a:endParaRPr sz="1800" b="0" strike="noStrike">
              <a:solidFill>
                <a:srgbClr val="000000"/>
              </a:solidFill>
              <a:latin typeface="Arial"/>
              <a:ea typeface="Arial"/>
              <a:cs typeface="Arial"/>
              <a:sym typeface="Arial"/>
            </a:endParaRPr>
          </a:p>
        </p:txBody>
      </p:sp>
      <p:sp>
        <p:nvSpPr>
          <p:cNvPr id="599" name="Shape 599"/>
          <p:cNvSpPr/>
          <p:nvPr/>
        </p:nvSpPr>
        <p:spPr>
          <a:xfrm>
            <a:off x="858600" y="3462480"/>
            <a:ext cx="10515239" cy="844919"/>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rgbClr val="394D54"/>
              </a:buClr>
              <a:buSzPct val="100000"/>
              <a:buFont typeface="Arial"/>
              <a:buChar char="•"/>
            </a:pPr>
            <a:r>
              <a:rPr lang="en-US" sz="2000" b="0" strike="noStrike">
                <a:solidFill>
                  <a:srgbClr val="394D54"/>
                </a:solidFill>
                <a:latin typeface="Cabin"/>
                <a:ea typeface="Cabin"/>
                <a:cs typeface="Cabin"/>
                <a:sym typeface="Cabin"/>
              </a:rPr>
              <a:t>Sebastien Pahl on use of Docker at CloudFlare</a:t>
            </a:r>
          </a:p>
          <a:p>
            <a:pPr marL="685800" marR="0" lvl="1" indent="-228600" algn="l" rtl="0">
              <a:lnSpc>
                <a:spcPct val="90000"/>
              </a:lnSpc>
              <a:spcBef>
                <a:spcPts val="0"/>
              </a:spcBef>
              <a:buClr>
                <a:srgbClr val="253232"/>
              </a:buClr>
              <a:buSzPct val="100000"/>
              <a:buFont typeface="Arial"/>
              <a:buChar char="•"/>
            </a:pPr>
            <a:r>
              <a:rPr lang="en-US" sz="1800" b="0" i="0" u="none" strike="noStrike" cap="none">
                <a:solidFill>
                  <a:srgbClr val="253232"/>
                </a:solidFill>
                <a:latin typeface="Cabin"/>
                <a:ea typeface="Cabin"/>
                <a:cs typeface="Cabin"/>
                <a:sym typeface="Cabin"/>
              </a:rPr>
              <a:t>http://www.youtube.com/watch?feature=player_embedded&amp;v=-Lj3jt_-3r0</a:t>
            </a:r>
          </a:p>
          <a:p>
            <a:pPr marL="685800" marR="0" lvl="0" indent="-228600" algn="l" rtl="0">
              <a:lnSpc>
                <a:spcPct val="90000"/>
              </a:lnSpc>
              <a:spcBef>
                <a:spcPts val="0"/>
              </a:spcBef>
              <a:buNone/>
            </a:pPr>
            <a:endParaRPr sz="1800" b="0" strike="noStrike">
              <a:solidFill>
                <a:srgbClr val="000000"/>
              </a:solidFill>
              <a:latin typeface="Arial"/>
              <a:ea typeface="Arial"/>
              <a:cs typeface="Arial"/>
              <a:sym typeface="Arial"/>
            </a:endParaRPr>
          </a:p>
        </p:txBody>
      </p:sp>
      <p:sp>
        <p:nvSpPr>
          <p:cNvPr id="600" name="Shape 600"/>
          <p:cNvSpPr/>
          <p:nvPr/>
        </p:nvSpPr>
        <p:spPr>
          <a:xfrm>
            <a:off x="868679" y="4336200"/>
            <a:ext cx="10515239" cy="844919"/>
          </a:xfrm>
          <a:prstGeom prst="rect">
            <a:avLst/>
          </a:prstGeom>
          <a:noFill/>
          <a:ln>
            <a:noFill/>
          </a:ln>
        </p:spPr>
        <p:txBody>
          <a:bodyPr lIns="91425" tIns="45700" rIns="91425" bIns="45700" anchor="t" anchorCtr="0">
            <a:noAutofit/>
          </a:bodyPr>
          <a:lstStyle/>
          <a:p>
            <a:pPr marL="228600" marR="0" lvl="0" indent="-228600" algn="l" rtl="0">
              <a:lnSpc>
                <a:spcPct val="80000"/>
              </a:lnSpc>
              <a:spcBef>
                <a:spcPts val="0"/>
              </a:spcBef>
              <a:buClr>
                <a:srgbClr val="394D54"/>
              </a:buClr>
              <a:buSzPct val="100000"/>
              <a:buFont typeface="Arial"/>
              <a:buChar char="•"/>
            </a:pPr>
            <a:r>
              <a:rPr lang="en-US" sz="2000" b="0" strike="noStrike">
                <a:solidFill>
                  <a:srgbClr val="394D54"/>
                </a:solidFill>
                <a:latin typeface="Cabin"/>
                <a:ea typeface="Cabin"/>
                <a:cs typeface="Cabin"/>
                <a:sym typeface="Cabin"/>
              </a:rPr>
              <a:t>Cambridge HealthCare</a:t>
            </a:r>
          </a:p>
          <a:p>
            <a:pPr marL="685800" marR="0" lvl="1" indent="-228600" algn="l" rtl="0">
              <a:lnSpc>
                <a:spcPct val="80000"/>
              </a:lnSpc>
              <a:spcBef>
                <a:spcPts val="0"/>
              </a:spcBef>
              <a:buClr>
                <a:srgbClr val="253232"/>
              </a:buClr>
              <a:buSzPct val="100000"/>
              <a:buFont typeface="Arial"/>
              <a:buChar char="•"/>
            </a:pPr>
            <a:r>
              <a:rPr lang="en-US" sz="1800" b="0" i="0" u="sng" strike="noStrike" cap="none">
                <a:solidFill>
                  <a:schemeClr val="hlink"/>
                </a:solidFill>
                <a:latin typeface="Cabin"/>
                <a:ea typeface="Cabin"/>
                <a:cs typeface="Cabin"/>
                <a:sym typeface="Cabin"/>
                <a:hlinkClick r:id="rId4"/>
              </a:rPr>
              <a:t>http://blog.howareyou.com/post/62157486858/continuous-delivery-with-docker-and-jenkins-part-i</a:t>
            </a:r>
          </a:p>
        </p:txBody>
      </p:sp>
      <p:sp>
        <p:nvSpPr>
          <p:cNvPr id="601" name="Shape 601"/>
          <p:cNvSpPr/>
          <p:nvPr/>
        </p:nvSpPr>
        <p:spPr>
          <a:xfrm>
            <a:off x="909359" y="5281200"/>
            <a:ext cx="10515239" cy="844919"/>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rgbClr val="394D54"/>
              </a:buClr>
              <a:buSzPct val="100000"/>
              <a:buFont typeface="Arial"/>
              <a:buChar char="•"/>
            </a:pPr>
            <a:r>
              <a:rPr lang="en-US" sz="2000" b="0" strike="noStrike">
                <a:solidFill>
                  <a:srgbClr val="394D54"/>
                </a:solidFill>
                <a:latin typeface="Cabin"/>
                <a:ea typeface="Cabin"/>
                <a:cs typeface="Cabin"/>
                <a:sym typeface="Cabin"/>
              </a:rPr>
              <a:t>Red Hat Openshift and Docker</a:t>
            </a:r>
          </a:p>
          <a:p>
            <a:pPr marL="685800" marR="0" lvl="1" indent="-228600" algn="l" rtl="0">
              <a:lnSpc>
                <a:spcPct val="90000"/>
              </a:lnSpc>
              <a:spcBef>
                <a:spcPts val="0"/>
              </a:spcBef>
              <a:buClr>
                <a:srgbClr val="253232"/>
              </a:buClr>
              <a:buSzPct val="100000"/>
              <a:buFont typeface="Arial"/>
              <a:buChar char="•"/>
            </a:pPr>
            <a:r>
              <a:rPr lang="en-US" sz="1800" b="0" i="0" u="sng" strike="noStrike" cap="none">
                <a:solidFill>
                  <a:schemeClr val="hlink"/>
                </a:solidFill>
                <a:latin typeface="Cabin"/>
                <a:ea typeface="Cabin"/>
                <a:cs typeface="Cabin"/>
                <a:sym typeface="Cabin"/>
                <a:hlinkClick r:id="rId5"/>
              </a:rPr>
              <a:t>https://www.openshift.com/blogs/technical-thoughts-on-openshift-and-docker</a:t>
            </a:r>
          </a:p>
        </p:txBody>
      </p:sp>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p:nvPr/>
        </p:nvSpPr>
        <p:spPr>
          <a:xfrm>
            <a:off x="838079" y="-76679"/>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SzPct val="25000"/>
              <a:buNone/>
            </a:pPr>
            <a:r>
              <a:rPr lang="en-US" sz="2600" b="0" strike="noStrike">
                <a:solidFill>
                  <a:srgbClr val="394D54"/>
                </a:solidFill>
                <a:latin typeface="Cabin"/>
                <a:ea typeface="Cabin"/>
                <a:cs typeface="Cabin"/>
                <a:sym typeface="Cabin"/>
              </a:rPr>
              <a:t>Use Cases—From Our Community</a:t>
            </a:r>
          </a:p>
        </p:txBody>
      </p:sp>
      <p:graphicFrame>
        <p:nvGraphicFramePr>
          <p:cNvPr id="607" name="Shape 607"/>
          <p:cNvGraphicFramePr/>
          <p:nvPr/>
        </p:nvGraphicFramePr>
        <p:xfrm>
          <a:off x="515160" y="578160"/>
          <a:ext cx="10838150" cy="7101345"/>
        </p:xfrm>
        <a:graphic>
          <a:graphicData uri="http://schemas.openxmlformats.org/drawingml/2006/table">
            <a:tbl>
              <a:tblPr>
                <a:noFill/>
                <a:tableStyleId>{E3FBBF9B-D22C-4632-8D2A-42C50F5795AB}</a:tableStyleId>
              </a:tblPr>
              <a:tblGrid>
                <a:gridCol w="2074675"/>
                <a:gridCol w="6691325"/>
                <a:gridCol w="2072150"/>
              </a:tblGrid>
              <a:tr h="209150">
                <a:tc>
                  <a:txBody>
                    <a:bodyPr/>
                    <a:lstStyle/>
                    <a:p>
                      <a:pPr marL="0" marR="0" lvl="0" indent="0" algn="l" rtl="0">
                        <a:spcBef>
                          <a:spcPts val="0"/>
                        </a:spcBef>
                        <a:buSzPct val="25000"/>
                        <a:buNone/>
                      </a:pPr>
                      <a:r>
                        <a:rPr lang="en-US" sz="1300" b="0" u="none" strike="noStrike" cap="none">
                          <a:solidFill>
                            <a:srgbClr val="000000"/>
                          </a:solidFill>
                          <a:latin typeface="Arial"/>
                          <a:ea typeface="Arial"/>
                          <a:cs typeface="Arial"/>
                          <a:sym typeface="Arial"/>
                        </a:rPr>
                        <a:t>Use Case</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5B9BD5"/>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Examples</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5B9BD5"/>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Link</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5B9BD5"/>
                    </a:solidFill>
                  </a:tcPr>
                </a:tc>
              </a:tr>
              <a:tr h="209150">
                <a:tc rowSpan="3">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Clusters</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5B9BD5"/>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Building a MongoDB cluster using docker</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D0DEEF"/>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http://bit.ly/1acbjZf</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D0DEEF"/>
                    </a:solidFill>
                  </a:tcPr>
                </a:tc>
              </a:tr>
              <a:tr h="209150">
                <a:tc vMerge="1">
                  <a:txBody>
                    <a:bodyPr/>
                    <a:lstStyle/>
                    <a:p>
                      <a:endParaRPr lang="he-IL"/>
                    </a:p>
                  </a:txBody>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Production Quality MongoDB Setup with Docker</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E9EFF7"/>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http://bit.ly/15CaiHb</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E9EFF7"/>
                    </a:solidFill>
                  </a:tcPr>
                </a:tc>
              </a:tr>
              <a:tr h="209150">
                <a:tc vMerge="1">
                  <a:txBody>
                    <a:bodyPr/>
                    <a:lstStyle/>
                    <a:p>
                      <a:endParaRPr lang="he-IL"/>
                    </a:p>
                  </a:txBody>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http://bit.ly/1bClX0O</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D0DEEF"/>
                    </a:solidFill>
                  </a:tcPr>
                </a:tc>
                <a:tc>
                  <a:txBody>
                    <a:bodyPr/>
                    <a:lstStyle/>
                    <a:p>
                      <a:pPr lvl="0">
                        <a:spcBef>
                          <a:spcPts val="0"/>
                        </a:spcBef>
                        <a:buNone/>
                      </a:pPr>
                      <a:endParaRPr/>
                    </a:p>
                  </a:txBody>
                  <a:tcPr marL="91425" marR="91425" marT="91425" marB="91425">
                    <a:lnL w="12225" cap="flat" cmpd="sng">
                      <a:solidFill>
                        <a:srgbClr val="FFFFFF"/>
                      </a:solidFill>
                      <a:prstDash val="solid"/>
                      <a:round/>
                      <a:headEnd type="none" w="med" len="med"/>
                      <a:tailEnd type="none" w="med" len="med"/>
                    </a:lnL>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tcPr>
                </a:tc>
              </a:tr>
              <a:tr h="453250">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Build your own PaaS</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5B9BD5"/>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OpenSource PaaS built on Docker, Chef, and Heroku Buildpacks</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E9EFF7"/>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http://deis.io</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E9EFF7"/>
                    </a:solidFill>
                  </a:tcPr>
                </a:tc>
              </a:tr>
              <a:tr h="697325">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Web Based Environment for Instruction</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5B9BD5"/>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JiffyLab – web based environment for the instruction, or lightweight use of, Python and UNIX shell</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D0DEEF"/>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http://bit.ly/12oaj2K</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D0DEEF"/>
                    </a:solidFill>
                  </a:tcPr>
                </a:tc>
              </a:tr>
              <a:tr h="209150">
                <a:tc rowSpan="4">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Easy Application Deployment</a:t>
                      </a:r>
                    </a:p>
                    <a:p>
                      <a:pPr marL="0" marR="0" lvl="0" indent="0" algn="l" rtl="0">
                        <a:spcBef>
                          <a:spcPts val="0"/>
                        </a:spcBef>
                        <a:buSzPct val="25000"/>
                        <a:buNone/>
                      </a:pPr>
                      <a:r>
                        <a:rPr lang="en-US" sz="1300" b="0" strike="noStrike">
                          <a:solidFill>
                            <a:srgbClr val="000000"/>
                          </a:solidFill>
                          <a:latin typeface="Arial"/>
                          <a:ea typeface="Arial"/>
                          <a:cs typeface="Arial"/>
                          <a:sym typeface="Arial"/>
                        </a:rPr>
                        <a:t> </a:t>
                      </a:r>
                    </a:p>
                    <a:p>
                      <a:pPr marL="0" marR="0" lvl="0" indent="0" algn="l" rtl="0">
                        <a:spcBef>
                          <a:spcPts val="0"/>
                        </a:spcBef>
                        <a:buSzPct val="25000"/>
                        <a:buNone/>
                      </a:pPr>
                      <a:r>
                        <a:rPr lang="en-US" sz="1300" b="0" strike="noStrike">
                          <a:solidFill>
                            <a:srgbClr val="000000"/>
                          </a:solidFill>
                          <a:latin typeface="Arial"/>
                          <a:ea typeface="Arial"/>
                          <a:cs typeface="Arial"/>
                          <a:sym typeface="Arial"/>
                        </a:rPr>
                        <a:t> </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5B9BD5"/>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Deploy Java Apps With Docker = Awesome</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E9EFF7"/>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http://bit.ly/11BCvvu</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E9EFF7"/>
                    </a:solidFill>
                  </a:tcPr>
                </a:tc>
              </a:tr>
              <a:tr h="209150">
                <a:tc vMerge="1">
                  <a:txBody>
                    <a:bodyPr/>
                    <a:lstStyle/>
                    <a:p>
                      <a:endParaRPr lang="he-IL"/>
                    </a:p>
                  </a:txBody>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http://bit.ly/1b4XtJ3</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D0DEEF"/>
                    </a:solidFill>
                  </a:tcPr>
                </a:tc>
                <a:tc>
                  <a:txBody>
                    <a:bodyPr/>
                    <a:lstStyle/>
                    <a:p>
                      <a:pPr lvl="0">
                        <a:spcBef>
                          <a:spcPts val="0"/>
                        </a:spcBef>
                        <a:buNone/>
                      </a:pPr>
                      <a:endParaRPr/>
                    </a:p>
                  </a:txBody>
                  <a:tcPr marL="91425" marR="91425" marT="91425" marB="91425">
                    <a:lnL w="12225" cap="flat" cmpd="sng">
                      <a:solidFill>
                        <a:srgbClr val="FFFFFF"/>
                      </a:solidFill>
                      <a:prstDash val="solid"/>
                      <a:round/>
                      <a:headEnd type="none" w="med" len="med"/>
                      <a:tailEnd type="none" w="med" len="med"/>
                    </a:lnL>
                    <a:lnT w="12225" cap="flat" cmpd="sng">
                      <a:solidFill>
                        <a:srgbClr val="FFFFFF"/>
                      </a:solidFill>
                      <a:prstDash val="solid"/>
                      <a:round/>
                      <a:headEnd type="none" w="med" len="med"/>
                      <a:tailEnd type="none" w="med" len="med"/>
                    </a:lnT>
                  </a:tcPr>
                </a:tc>
              </a:tr>
              <a:tr h="209150">
                <a:tc vMerge="1">
                  <a:txBody>
                    <a:bodyPr/>
                    <a:lstStyle/>
                    <a:p>
                      <a:endParaRPr lang="he-IL"/>
                    </a:p>
                  </a:txBody>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http://bit.ly/15MJS6B</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E9EFF7"/>
                    </a:solidFill>
                  </a:tcPr>
                </a:tc>
                <a:tc>
                  <a:txBody>
                    <a:bodyPr/>
                    <a:lstStyle/>
                    <a:p>
                      <a:pPr lvl="0">
                        <a:spcBef>
                          <a:spcPts val="0"/>
                        </a:spcBef>
                        <a:buNone/>
                      </a:pPr>
                      <a:endParaRPr/>
                    </a:p>
                  </a:txBody>
                  <a:tcPr marL="91425" marR="91425" marT="91425" marB="91425">
                    <a:lnL w="12225" cap="flat" cmpd="sng">
                      <a:solidFill>
                        <a:srgbClr val="FFFFFF"/>
                      </a:solidFill>
                      <a:prstDash val="solid"/>
                      <a:round/>
                      <a:headEnd type="none" w="med" len="med"/>
                      <a:tailEnd type="none" w="med" len="med"/>
                    </a:lnL>
                  </a:tcPr>
                </a:tc>
              </a:tr>
              <a:tr h="283675">
                <a:tc vMerge="1">
                  <a:txBody>
                    <a:bodyPr/>
                    <a:lstStyle/>
                    <a:p>
                      <a:endParaRPr lang="he-IL"/>
                    </a:p>
                  </a:txBody>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http://bit.ly/16EWOKh</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D0DEEF"/>
                    </a:solidFill>
                  </a:tcPr>
                </a:tc>
                <a:tc>
                  <a:txBody>
                    <a:bodyPr/>
                    <a:lstStyle/>
                    <a:p>
                      <a:pPr lvl="0">
                        <a:spcBef>
                          <a:spcPts val="0"/>
                        </a:spcBef>
                        <a:buNone/>
                      </a:pPr>
                      <a:endParaRPr/>
                    </a:p>
                  </a:txBody>
                  <a:tcPr marL="91425" marR="91425" marT="91425" marB="91425">
                    <a:lnL w="12225" cap="flat" cmpd="sng">
                      <a:solidFill>
                        <a:srgbClr val="FFFFFF"/>
                      </a:solidFill>
                      <a:prstDash val="solid"/>
                      <a:round/>
                      <a:headEnd type="none" w="med" len="med"/>
                      <a:tailEnd type="none" w="med" len="med"/>
                    </a:lnL>
                    <a:lnB w="12225" cap="flat" cmpd="sng">
                      <a:solidFill>
                        <a:srgbClr val="FFFFFF"/>
                      </a:solidFill>
                      <a:prstDash val="solid"/>
                      <a:round/>
                      <a:headEnd type="none" w="med" len="med"/>
                      <a:tailEnd type="none" w="med" len="med"/>
                    </a:lnB>
                  </a:tcPr>
                </a:tc>
              </a:tr>
              <a:tr h="453250">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Create Secure Sandboxes</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5B9BD5"/>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Docker makes creating secure sandboxes easier than ever</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E9EFF7"/>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http://bit.ly/13mZGJH</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E9EFF7"/>
                    </a:solidFill>
                  </a:tcPr>
                </a:tc>
              </a:tr>
              <a:tr h="453250">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Create your own SaaS</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5B9BD5"/>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Memcached as a Service</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D0DEEF"/>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http://bit.ly/11nL8vh</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D0DEEF"/>
                    </a:solidFill>
                  </a:tcPr>
                </a:tc>
              </a:tr>
              <a:tr h="697325">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Automated Application Deployment</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5B9BD5"/>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Multi-cloud Deployment with Docker</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E9EFF7"/>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http://bit.ly/1bF3CN6</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E9EFF7"/>
                    </a:solidFill>
                  </a:tcPr>
                </a:tc>
              </a:tr>
              <a:tr h="453250">
                <a:tc rowSpan="2">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Continuous Integration and Deployment</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5B9BD5"/>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Next Generation Continuous Integration &amp; Deployment with dotCloud’s Docker and Strider</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D0DEEF"/>
                    </a:solidFill>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http://bit.ly/ZwTfoy</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D0DEEF"/>
                    </a:solidFill>
                  </a:tcPr>
                </a:tc>
              </a:tr>
              <a:tr h="453250">
                <a:tc vMerge="1">
                  <a:txBody>
                    <a:bodyPr/>
                    <a:lstStyle/>
                    <a:p>
                      <a:endParaRPr lang="he-IL"/>
                    </a:p>
                  </a:txBody>
                  <a:tcPr/>
                </a:tc>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http://bit.ly/1eFBtcm</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E9EFF7"/>
                    </a:solidFill>
                  </a:tcPr>
                </a:tc>
                <a:tc>
                  <a:txBody>
                    <a:bodyPr/>
                    <a:lstStyle/>
                    <a:p>
                      <a:pPr lvl="0">
                        <a:spcBef>
                          <a:spcPts val="0"/>
                        </a:spcBef>
                        <a:buNone/>
                      </a:pPr>
                      <a:endParaRPr/>
                    </a:p>
                  </a:txBody>
                  <a:tcPr marL="91425" marR="91425" marT="91425" marB="91425">
                    <a:lnL w="12225" cap="flat" cmpd="sng">
                      <a:solidFill>
                        <a:srgbClr val="FFFFFF"/>
                      </a:solidFill>
                      <a:prstDash val="solid"/>
                      <a:round/>
                      <a:headEnd type="none" w="med" len="med"/>
                      <a:tailEnd type="none" w="med" len="med"/>
                    </a:lnL>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tcPr>
                </a:tc>
              </a:tr>
              <a:tr h="697325">
                <a:tc>
                  <a:txBody>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Lightweight Desktop Virtualization</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5B9BD5"/>
                    </a:solidFill>
                  </a:tcPr>
                </a:tc>
                <a:tc>
                  <a:txBody>
                    <a:bodyPr/>
                    <a:lstStyle/>
                    <a:p>
                      <a:pPr marL="0" marR="0" lvl="0" indent="0" algn="l" rtl="0">
                        <a:spcBef>
                          <a:spcPts val="0"/>
                        </a:spcBef>
                        <a:buSzPct val="25000"/>
                        <a:buNone/>
                      </a:pPr>
                      <a:r>
                        <a:rPr lang="en-US" sz="1300" b="0" u="sng" strike="noStrike">
                          <a:solidFill>
                            <a:schemeClr val="hlink"/>
                          </a:solidFill>
                          <a:latin typeface="Arial"/>
                          <a:ea typeface="Arial"/>
                          <a:cs typeface="Arial"/>
                          <a:sym typeface="Arial"/>
                          <a:hlinkClick r:id="rId3"/>
                        </a:rPr>
                        <a:t>Docker Desktop: Your Desktop Over SSH Running Inside Of A Docker Container</a:t>
                      </a:r>
                    </a:p>
                    <a:p>
                      <a:pPr marL="0" marR="0" lvl="0" indent="0" algn="l" rtl="0">
                        <a:spcBef>
                          <a:spcPts val="0"/>
                        </a:spcBef>
                        <a:buSzPct val="25000"/>
                        <a:buNone/>
                      </a:pPr>
                      <a:r>
                        <a:rPr lang="en-US" sz="1300" b="0" strike="noStrike">
                          <a:solidFill>
                            <a:srgbClr val="000000"/>
                          </a:solidFill>
                          <a:latin typeface="Arial"/>
                          <a:ea typeface="Arial"/>
                          <a:cs typeface="Arial"/>
                          <a:sym typeface="Arial"/>
                        </a:rPr>
                        <a:t> </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D0DEEF"/>
                    </a:solidFill>
                  </a:tcPr>
                </a:tc>
                <a:tc>
                  <a:txBody>
                    <a:bodyPr/>
                    <a:lstStyle/>
                    <a:p>
                      <a:pPr marL="0" marR="0" lvl="0" indent="0" algn="l" rtl="0">
                        <a:lnSpc>
                          <a:spcPct val="117000"/>
                        </a:lnSpc>
                        <a:spcBef>
                          <a:spcPts val="0"/>
                        </a:spcBef>
                        <a:buSzPct val="25000"/>
                        <a:buNone/>
                      </a:pPr>
                      <a:r>
                        <a:rPr lang="en-US" sz="1050" b="0" strike="noStrike">
                          <a:solidFill>
                            <a:srgbClr val="394D54"/>
                          </a:solidFill>
                          <a:latin typeface="Cabin"/>
                          <a:ea typeface="Cabin"/>
                          <a:cs typeface="Cabin"/>
                          <a:sym typeface="Cabin"/>
                        </a:rPr>
                        <a:t>http://bit.ly/14RYL6x</a:t>
                      </a:r>
                    </a:p>
                  </a:txBody>
                  <a:tcPr marL="37800" marR="37800" marT="45725" marB="45725">
                    <a:lnL w="12225" cap="flat" cmpd="sng">
                      <a:solidFill>
                        <a:srgbClr val="FFFFFF"/>
                      </a:solidFill>
                      <a:prstDash val="solid"/>
                      <a:round/>
                      <a:headEnd type="none" w="med" len="med"/>
                      <a:tailEnd type="none" w="med" len="med"/>
                    </a:lnL>
                    <a:lnR w="12225" cap="flat" cmpd="sng">
                      <a:solidFill>
                        <a:srgbClr val="FFFFFF"/>
                      </a:solidFill>
                      <a:prstDash val="solid"/>
                      <a:round/>
                      <a:headEnd type="none" w="med" len="med"/>
                      <a:tailEnd type="none" w="med" len="med"/>
                    </a:lnR>
                    <a:lnT w="12225" cap="flat" cmpd="sng">
                      <a:solidFill>
                        <a:srgbClr val="FFFFFF"/>
                      </a:solidFill>
                      <a:prstDash val="solid"/>
                      <a:round/>
                      <a:headEnd type="none" w="med" len="med"/>
                      <a:tailEnd type="none" w="med" len="med"/>
                    </a:lnT>
                    <a:lnB w="12225" cap="flat" cmpd="sng">
                      <a:solidFill>
                        <a:srgbClr val="FFFFFF"/>
                      </a:solidFill>
                      <a:prstDash val="solid"/>
                      <a:round/>
                      <a:headEnd type="none" w="med" len="med"/>
                      <a:tailEnd type="none" w="med" len="med"/>
                    </a:lnB>
                    <a:solidFill>
                      <a:srgbClr val="D0DEEF"/>
                    </a:solidFill>
                  </a:tcPr>
                </a:tc>
              </a:tr>
            </a:tbl>
          </a:graphicData>
        </a:graphic>
      </p:graphicFrame>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title"/>
          </p:nvPr>
        </p:nvSpPr>
        <p:spPr>
          <a:xfrm>
            <a:off x="614600" y="2753800"/>
            <a:ext cx="10962900" cy="1350300"/>
          </a:xfrm>
          <a:prstGeom prst="rect">
            <a:avLst/>
          </a:prstGeom>
        </p:spPr>
        <p:txBody>
          <a:bodyPr lIns="121900" tIns="121900" rIns="121900" bIns="121900" anchor="ctr" anchorCtr="0">
            <a:noAutofit/>
          </a:bodyPr>
          <a:lstStyle/>
          <a:p>
            <a:pPr lvl="0">
              <a:spcBef>
                <a:spcPts val="0"/>
              </a:spcBef>
              <a:buNone/>
            </a:pPr>
            <a:r>
              <a:rPr lang="en-US"/>
              <a:t>Lets get started!</a:t>
            </a: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Shape 617"/>
          <p:cNvSpPr/>
          <p:nvPr/>
        </p:nvSpPr>
        <p:spPr>
          <a:xfrm>
            <a:off x="363960" y="1549440"/>
            <a:ext cx="11338560" cy="360180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800" b="0" strike="noStrike" dirty="0">
                <a:solidFill>
                  <a:srgbClr val="000000"/>
                </a:solidFill>
                <a:latin typeface="Arial"/>
                <a:ea typeface="Arial"/>
                <a:cs typeface="Arial"/>
                <a:sym typeface="Arial"/>
              </a:rPr>
              <a:t>• </a:t>
            </a:r>
            <a:r>
              <a:rPr lang="en-US" sz="1800" b="1" strike="noStrike" dirty="0" err="1">
                <a:solidFill>
                  <a:srgbClr val="000000"/>
                </a:solidFill>
                <a:latin typeface="Arial"/>
                <a:ea typeface="Arial"/>
                <a:cs typeface="Arial"/>
                <a:sym typeface="Arial"/>
              </a:rPr>
              <a:t>Docker</a:t>
            </a:r>
            <a:r>
              <a:rPr lang="en-US" sz="1800" b="0" strike="noStrike" dirty="0">
                <a:solidFill>
                  <a:srgbClr val="000000"/>
                </a:solidFill>
                <a:latin typeface="Arial"/>
                <a:ea typeface="Arial"/>
                <a:cs typeface="Arial"/>
                <a:sym typeface="Arial"/>
              </a:rPr>
              <a:t>, aka </a:t>
            </a:r>
            <a:r>
              <a:rPr lang="en-US" sz="1800" b="0" strike="noStrike" dirty="0" err="1">
                <a:solidFill>
                  <a:srgbClr val="000000"/>
                </a:solidFill>
                <a:latin typeface="Arial"/>
                <a:ea typeface="Arial"/>
                <a:cs typeface="Arial"/>
                <a:sym typeface="Arial"/>
              </a:rPr>
              <a:t>Docker</a:t>
            </a:r>
            <a:r>
              <a:rPr lang="en-US" sz="1800" b="0" strike="noStrike" dirty="0">
                <a:solidFill>
                  <a:srgbClr val="000000"/>
                </a:solidFill>
                <a:latin typeface="Arial"/>
                <a:ea typeface="Arial"/>
                <a:cs typeface="Arial"/>
                <a:sym typeface="Arial"/>
              </a:rPr>
              <a:t> Engine: the daemon managing </a:t>
            </a:r>
            <a:r>
              <a:rPr lang="en-US" sz="1800" b="0" strike="noStrike" dirty="0" err="1">
                <a:solidFill>
                  <a:srgbClr val="000000"/>
                </a:solidFill>
                <a:latin typeface="Arial"/>
                <a:ea typeface="Arial"/>
                <a:cs typeface="Arial"/>
                <a:sym typeface="Arial"/>
              </a:rPr>
              <a:t>docker</a:t>
            </a:r>
            <a:r>
              <a:rPr lang="en-US" sz="1800" b="0" strike="noStrike" dirty="0">
                <a:solidFill>
                  <a:srgbClr val="000000"/>
                </a:solidFill>
                <a:latin typeface="Arial"/>
                <a:ea typeface="Arial"/>
                <a:cs typeface="Arial"/>
                <a:sym typeface="Arial"/>
              </a:rPr>
              <a:t> images and containers (using namespaces and </a:t>
            </a:r>
            <a:r>
              <a:rPr lang="en-US" sz="1800" b="0" strike="noStrike" dirty="0" err="1">
                <a:solidFill>
                  <a:srgbClr val="000000"/>
                </a:solidFill>
                <a:latin typeface="Arial"/>
                <a:ea typeface="Arial"/>
                <a:cs typeface="Arial"/>
                <a:sym typeface="Arial"/>
              </a:rPr>
              <a:t>cgroups</a:t>
            </a:r>
            <a:r>
              <a:rPr lang="en-US" sz="1800" b="0" strike="noStrike" dirty="0">
                <a:solidFill>
                  <a:srgbClr val="000000"/>
                </a:solidFill>
                <a:latin typeface="Arial"/>
                <a:ea typeface="Arial"/>
                <a:cs typeface="Arial"/>
                <a:sym typeface="Arial"/>
              </a:rPr>
              <a:t>). It runs on the (Linux-based) Host.</a:t>
            </a:r>
          </a:p>
          <a:p>
            <a:pPr marL="0" marR="0" lvl="0" indent="0" algn="l" rtl="0">
              <a:lnSpc>
                <a:spcPct val="100000"/>
              </a:lnSpc>
              <a:spcBef>
                <a:spcPts val="0"/>
              </a:spcBef>
              <a:buSzPct val="25000"/>
              <a:buNone/>
            </a:pPr>
            <a:r>
              <a:rPr lang="en-US" sz="1800" b="0" strike="noStrike" dirty="0">
                <a:solidFill>
                  <a:srgbClr val="000000"/>
                </a:solidFill>
                <a:latin typeface="Arial"/>
                <a:ea typeface="Arial"/>
                <a:cs typeface="Arial"/>
                <a:sym typeface="Arial"/>
              </a:rPr>
              <a:t>• </a:t>
            </a:r>
            <a:r>
              <a:rPr lang="en-US" sz="1800" b="1" strike="noStrike" dirty="0" err="1">
                <a:solidFill>
                  <a:srgbClr val="000000"/>
                </a:solidFill>
                <a:latin typeface="Arial"/>
                <a:ea typeface="Arial"/>
                <a:cs typeface="Arial"/>
                <a:sym typeface="Arial"/>
              </a:rPr>
              <a:t>Docker</a:t>
            </a:r>
            <a:r>
              <a:rPr lang="en-US" sz="1800" b="1" strike="noStrike" dirty="0">
                <a:solidFill>
                  <a:srgbClr val="000000"/>
                </a:solidFill>
                <a:latin typeface="Arial"/>
                <a:ea typeface="Arial"/>
                <a:cs typeface="Arial"/>
                <a:sym typeface="Arial"/>
              </a:rPr>
              <a:t> client</a:t>
            </a:r>
            <a:r>
              <a:rPr lang="en-US" sz="1800" b="0" strike="noStrike" dirty="0">
                <a:solidFill>
                  <a:srgbClr val="000000"/>
                </a:solidFill>
                <a:latin typeface="Arial"/>
                <a:ea typeface="Arial"/>
                <a:cs typeface="Arial"/>
                <a:sym typeface="Arial"/>
              </a:rPr>
              <a:t>: the binary interacting with the </a:t>
            </a:r>
            <a:r>
              <a:rPr lang="en-US" sz="1800" b="0" strike="noStrike" dirty="0" err="1">
                <a:solidFill>
                  <a:srgbClr val="000000"/>
                </a:solidFill>
                <a:latin typeface="Arial"/>
                <a:ea typeface="Arial"/>
                <a:cs typeface="Arial"/>
                <a:sym typeface="Arial"/>
              </a:rPr>
              <a:t>Docker</a:t>
            </a:r>
            <a:r>
              <a:rPr lang="en-US" sz="1800" b="0" strike="noStrike" dirty="0">
                <a:solidFill>
                  <a:srgbClr val="000000"/>
                </a:solidFill>
                <a:latin typeface="Arial"/>
                <a:ea typeface="Arial"/>
                <a:cs typeface="Arial"/>
                <a:sym typeface="Arial"/>
              </a:rPr>
              <a:t> Engine.</a:t>
            </a:r>
          </a:p>
          <a:p>
            <a:pPr marL="0" marR="0" lvl="0" indent="0" algn="l" rtl="0">
              <a:lnSpc>
                <a:spcPct val="100000"/>
              </a:lnSpc>
              <a:spcBef>
                <a:spcPts val="0"/>
              </a:spcBef>
              <a:buSzPct val="25000"/>
              <a:buNone/>
            </a:pPr>
            <a:r>
              <a:rPr lang="en-US" sz="1800" b="0" strike="noStrike" dirty="0">
                <a:solidFill>
                  <a:srgbClr val="000000"/>
                </a:solidFill>
                <a:latin typeface="Arial"/>
                <a:ea typeface="Arial"/>
                <a:cs typeface="Arial"/>
                <a:sym typeface="Arial"/>
              </a:rPr>
              <a:t>•</a:t>
            </a:r>
            <a:r>
              <a:rPr lang="en-US" sz="1800" b="1" strike="noStrike" dirty="0">
                <a:solidFill>
                  <a:srgbClr val="000000"/>
                </a:solidFill>
                <a:latin typeface="Arial"/>
                <a:ea typeface="Arial"/>
                <a:cs typeface="Arial"/>
                <a:sym typeface="Arial"/>
              </a:rPr>
              <a:t> </a:t>
            </a:r>
            <a:r>
              <a:rPr lang="en-US" sz="1800" b="1" strike="noStrike" dirty="0" err="1">
                <a:solidFill>
                  <a:srgbClr val="000000"/>
                </a:solidFill>
                <a:latin typeface="Arial"/>
                <a:ea typeface="Arial"/>
                <a:cs typeface="Arial"/>
                <a:sym typeface="Arial"/>
              </a:rPr>
              <a:t>Docker</a:t>
            </a:r>
            <a:r>
              <a:rPr lang="en-US" sz="1800" b="1" strike="noStrike" dirty="0">
                <a:solidFill>
                  <a:srgbClr val="000000"/>
                </a:solidFill>
                <a:latin typeface="Arial"/>
                <a:ea typeface="Arial"/>
                <a:cs typeface="Arial"/>
                <a:sym typeface="Arial"/>
              </a:rPr>
              <a:t> Image</a:t>
            </a:r>
            <a:r>
              <a:rPr lang="en-US" sz="1800" b="0" strike="noStrike" dirty="0">
                <a:solidFill>
                  <a:srgbClr val="000000"/>
                </a:solidFill>
                <a:latin typeface="Arial"/>
                <a:ea typeface="Arial"/>
                <a:cs typeface="Arial"/>
                <a:sym typeface="Arial"/>
              </a:rPr>
              <a:t>: a </a:t>
            </a:r>
            <a:r>
              <a:rPr lang="en-US" sz="1800" b="0" strike="noStrike" dirty="0" err="1">
                <a:solidFill>
                  <a:srgbClr val="000000"/>
                </a:solidFill>
                <a:latin typeface="Arial"/>
                <a:ea typeface="Arial"/>
                <a:cs typeface="Arial"/>
                <a:sym typeface="Arial"/>
              </a:rPr>
              <a:t>filesystem</a:t>
            </a:r>
            <a:r>
              <a:rPr lang="en-US" sz="1800" b="0" strike="noStrike" dirty="0">
                <a:solidFill>
                  <a:srgbClr val="000000"/>
                </a:solidFill>
                <a:latin typeface="Arial"/>
                <a:ea typeface="Arial"/>
                <a:cs typeface="Arial"/>
                <a:sym typeface="Arial"/>
              </a:rPr>
              <a:t> (read-only template) used to create a Container (think “the binary”)</a:t>
            </a:r>
          </a:p>
          <a:p>
            <a:pPr marL="0" marR="0" lvl="0" indent="0" algn="l" rtl="0">
              <a:lnSpc>
                <a:spcPct val="100000"/>
              </a:lnSpc>
              <a:spcBef>
                <a:spcPts val="0"/>
              </a:spcBef>
              <a:buSzPct val="25000"/>
              <a:buNone/>
            </a:pPr>
            <a:r>
              <a:rPr lang="en-US" sz="1800" b="0" strike="noStrike" dirty="0">
                <a:solidFill>
                  <a:srgbClr val="000000"/>
                </a:solidFill>
                <a:latin typeface="Arial"/>
                <a:ea typeface="Arial"/>
                <a:cs typeface="Arial"/>
                <a:sym typeface="Arial"/>
              </a:rPr>
              <a:t>•</a:t>
            </a:r>
            <a:r>
              <a:rPr lang="en-US" sz="1800" b="1" strike="noStrike" dirty="0">
                <a:solidFill>
                  <a:srgbClr val="000000"/>
                </a:solidFill>
                <a:latin typeface="Arial"/>
                <a:ea typeface="Arial"/>
                <a:cs typeface="Arial"/>
                <a:sym typeface="Arial"/>
              </a:rPr>
              <a:t> </a:t>
            </a:r>
            <a:r>
              <a:rPr lang="en-US" sz="1800" b="1" strike="noStrike" dirty="0" err="1">
                <a:solidFill>
                  <a:srgbClr val="000000"/>
                </a:solidFill>
                <a:latin typeface="Arial"/>
                <a:ea typeface="Arial"/>
                <a:cs typeface="Arial"/>
                <a:sym typeface="Arial"/>
              </a:rPr>
              <a:t>Docker</a:t>
            </a:r>
            <a:r>
              <a:rPr lang="en-US" sz="1800" b="1" strike="noStrike" dirty="0">
                <a:solidFill>
                  <a:srgbClr val="000000"/>
                </a:solidFill>
                <a:latin typeface="Arial"/>
                <a:ea typeface="Arial"/>
                <a:cs typeface="Arial"/>
                <a:sym typeface="Arial"/>
              </a:rPr>
              <a:t> Container</a:t>
            </a:r>
            <a:r>
              <a:rPr lang="en-US" sz="1800" b="0" strike="noStrike" dirty="0">
                <a:solidFill>
                  <a:srgbClr val="000000"/>
                </a:solidFill>
                <a:latin typeface="Arial"/>
                <a:ea typeface="Arial"/>
                <a:cs typeface="Arial"/>
                <a:sym typeface="Arial"/>
              </a:rPr>
              <a:t>: a running image providing a service (think “the process”)</a:t>
            </a:r>
          </a:p>
          <a:p>
            <a:pPr marL="0" marR="0" lvl="0" indent="0" algn="l" rtl="0">
              <a:lnSpc>
                <a:spcPct val="100000"/>
              </a:lnSpc>
              <a:spcBef>
                <a:spcPts val="0"/>
              </a:spcBef>
              <a:buSzPct val="25000"/>
              <a:buNone/>
            </a:pPr>
            <a:r>
              <a:rPr lang="en-US" sz="1800" b="0" strike="noStrike" dirty="0">
                <a:solidFill>
                  <a:srgbClr val="000000"/>
                </a:solidFill>
                <a:latin typeface="Arial"/>
                <a:ea typeface="Arial"/>
                <a:cs typeface="Arial"/>
                <a:sym typeface="Arial"/>
              </a:rPr>
              <a:t>• </a:t>
            </a:r>
            <a:r>
              <a:rPr lang="en-US" sz="1800" b="1" strike="noStrike" dirty="0">
                <a:solidFill>
                  <a:srgbClr val="000000"/>
                </a:solidFill>
                <a:latin typeface="Arial"/>
                <a:ea typeface="Arial"/>
                <a:cs typeface="Arial"/>
                <a:sym typeface="Arial"/>
              </a:rPr>
              <a:t>Host</a:t>
            </a:r>
            <a:r>
              <a:rPr lang="en-US" sz="1800" b="0" strike="noStrike" dirty="0">
                <a:solidFill>
                  <a:srgbClr val="000000"/>
                </a:solidFill>
                <a:latin typeface="Arial"/>
                <a:ea typeface="Arial"/>
                <a:cs typeface="Arial"/>
                <a:sym typeface="Arial"/>
              </a:rPr>
              <a:t>: the computer running the </a:t>
            </a:r>
            <a:r>
              <a:rPr lang="en-US" sz="1800" b="0" strike="noStrike" dirty="0" err="1">
                <a:solidFill>
                  <a:srgbClr val="000000"/>
                </a:solidFill>
                <a:latin typeface="Arial"/>
                <a:ea typeface="Arial"/>
                <a:cs typeface="Arial"/>
                <a:sym typeface="Arial"/>
              </a:rPr>
              <a:t>Docker</a:t>
            </a:r>
            <a:r>
              <a:rPr lang="en-US" sz="1800" b="0" strike="noStrike" dirty="0">
                <a:solidFill>
                  <a:srgbClr val="000000"/>
                </a:solidFill>
                <a:latin typeface="Arial"/>
                <a:ea typeface="Arial"/>
                <a:cs typeface="Arial"/>
                <a:sym typeface="Arial"/>
              </a:rPr>
              <a:t> Engine</a:t>
            </a:r>
          </a:p>
          <a:p>
            <a:pPr marL="0" marR="0" lvl="0" indent="0" algn="l" rtl="0">
              <a:lnSpc>
                <a:spcPct val="100000"/>
              </a:lnSpc>
              <a:spcBef>
                <a:spcPts val="0"/>
              </a:spcBef>
              <a:buSzPct val="25000"/>
              <a:buNone/>
            </a:pPr>
            <a:r>
              <a:rPr lang="en-US" sz="1800" b="0" strike="noStrike" dirty="0">
                <a:solidFill>
                  <a:srgbClr val="000000"/>
                </a:solidFill>
                <a:latin typeface="Arial"/>
                <a:ea typeface="Arial"/>
                <a:cs typeface="Arial"/>
                <a:sym typeface="Arial"/>
              </a:rPr>
              <a:t>• </a:t>
            </a:r>
            <a:r>
              <a:rPr lang="en-US" sz="1800" b="1" strike="noStrike" dirty="0" err="1">
                <a:solidFill>
                  <a:srgbClr val="000000"/>
                </a:solidFill>
                <a:latin typeface="Arial"/>
                <a:ea typeface="Arial"/>
                <a:cs typeface="Arial"/>
                <a:sym typeface="Arial"/>
              </a:rPr>
              <a:t>Docker</a:t>
            </a:r>
            <a:r>
              <a:rPr lang="en-US" sz="1800" b="1" strike="noStrike" dirty="0">
                <a:solidFill>
                  <a:srgbClr val="000000"/>
                </a:solidFill>
                <a:latin typeface="Arial"/>
                <a:ea typeface="Arial"/>
                <a:cs typeface="Arial"/>
                <a:sym typeface="Arial"/>
              </a:rPr>
              <a:t> Registry</a:t>
            </a:r>
            <a:r>
              <a:rPr lang="en-US" sz="1800" b="0" strike="noStrike" dirty="0">
                <a:solidFill>
                  <a:srgbClr val="000000"/>
                </a:solidFill>
                <a:latin typeface="Arial"/>
                <a:ea typeface="Arial"/>
                <a:cs typeface="Arial"/>
                <a:sym typeface="Arial"/>
              </a:rPr>
              <a:t>: a private or public (</a:t>
            </a:r>
            <a:r>
              <a:rPr lang="en-US" sz="1800" b="0" strike="noStrike" dirty="0" err="1">
                <a:solidFill>
                  <a:srgbClr val="000000"/>
                </a:solidFill>
                <a:latin typeface="Arial"/>
                <a:ea typeface="Arial"/>
                <a:cs typeface="Arial"/>
                <a:sym typeface="Arial"/>
              </a:rPr>
              <a:t>Docker</a:t>
            </a:r>
            <a:r>
              <a:rPr lang="en-US" sz="1800" b="0" strike="noStrike" dirty="0">
                <a:solidFill>
                  <a:srgbClr val="000000"/>
                </a:solidFill>
                <a:latin typeface="Arial"/>
                <a:ea typeface="Arial"/>
                <a:cs typeface="Arial"/>
                <a:sym typeface="Arial"/>
              </a:rPr>
              <a:t> Hub) collection of </a:t>
            </a:r>
            <a:r>
              <a:rPr lang="en-US" sz="1800" b="0" strike="noStrike" dirty="0" err="1">
                <a:solidFill>
                  <a:srgbClr val="000000"/>
                </a:solidFill>
                <a:latin typeface="Arial"/>
                <a:ea typeface="Arial"/>
                <a:cs typeface="Arial"/>
                <a:sym typeface="Arial"/>
              </a:rPr>
              <a:t>Docker</a:t>
            </a:r>
            <a:r>
              <a:rPr lang="en-US" sz="1800" b="0" strike="noStrike" dirty="0">
                <a:solidFill>
                  <a:srgbClr val="000000"/>
                </a:solidFill>
                <a:latin typeface="Arial"/>
                <a:ea typeface="Arial"/>
                <a:cs typeface="Arial"/>
                <a:sym typeface="Arial"/>
              </a:rPr>
              <a:t> Images</a:t>
            </a:r>
          </a:p>
          <a:p>
            <a:pPr marL="0" marR="0" lvl="0" indent="0" algn="l" rtl="0">
              <a:lnSpc>
                <a:spcPct val="100000"/>
              </a:lnSpc>
              <a:spcBef>
                <a:spcPts val="0"/>
              </a:spcBef>
              <a:buSzPct val="25000"/>
              <a:buNone/>
            </a:pPr>
            <a:r>
              <a:rPr lang="en-US" sz="1800" b="0" strike="noStrike" dirty="0">
                <a:solidFill>
                  <a:srgbClr val="000000"/>
                </a:solidFill>
                <a:latin typeface="Arial"/>
                <a:ea typeface="Arial"/>
                <a:cs typeface="Arial"/>
                <a:sym typeface="Arial"/>
              </a:rPr>
              <a:t>• </a:t>
            </a:r>
            <a:r>
              <a:rPr lang="en-US" sz="1800" b="1" strike="noStrike" dirty="0" err="1">
                <a:solidFill>
                  <a:srgbClr val="000000"/>
                </a:solidFill>
                <a:latin typeface="Arial"/>
                <a:ea typeface="Arial"/>
                <a:cs typeface="Arial"/>
                <a:sym typeface="Arial"/>
              </a:rPr>
              <a:t>Docker</a:t>
            </a:r>
            <a:r>
              <a:rPr lang="en-US" sz="1800" b="1" strike="noStrike" dirty="0">
                <a:solidFill>
                  <a:srgbClr val="000000"/>
                </a:solidFill>
                <a:latin typeface="Arial"/>
                <a:ea typeface="Arial"/>
                <a:cs typeface="Arial"/>
                <a:sym typeface="Arial"/>
              </a:rPr>
              <a:t> Machine</a:t>
            </a:r>
            <a:r>
              <a:rPr lang="en-US" sz="1800" b="0" strike="noStrike" dirty="0">
                <a:solidFill>
                  <a:srgbClr val="000000"/>
                </a:solidFill>
                <a:latin typeface="Arial"/>
                <a:ea typeface="Arial"/>
                <a:cs typeface="Arial"/>
                <a:sym typeface="Arial"/>
              </a:rPr>
              <a:t>: provision hosts and install </a:t>
            </a:r>
            <a:r>
              <a:rPr lang="en-US" sz="1800" b="0" strike="noStrike" dirty="0" err="1">
                <a:solidFill>
                  <a:srgbClr val="000000"/>
                </a:solidFill>
                <a:latin typeface="Arial"/>
                <a:ea typeface="Arial"/>
                <a:cs typeface="Arial"/>
                <a:sym typeface="Arial"/>
              </a:rPr>
              <a:t>Docker</a:t>
            </a:r>
            <a:r>
              <a:rPr lang="en-US" sz="1800" b="0" strike="noStrike" dirty="0">
                <a:solidFill>
                  <a:srgbClr val="000000"/>
                </a:solidFill>
                <a:latin typeface="Arial"/>
                <a:ea typeface="Arial"/>
                <a:cs typeface="Arial"/>
                <a:sym typeface="Arial"/>
              </a:rPr>
              <a:t> on them</a:t>
            </a:r>
          </a:p>
          <a:p>
            <a:pPr marL="0" marR="0" lvl="0" indent="0" algn="l" rtl="0">
              <a:lnSpc>
                <a:spcPct val="100000"/>
              </a:lnSpc>
              <a:spcBef>
                <a:spcPts val="0"/>
              </a:spcBef>
              <a:buNone/>
            </a:pPr>
            <a:endParaRPr sz="1800" b="0" strike="noStrike" dirty="0">
              <a:solidFill>
                <a:srgbClr val="000000"/>
              </a:solidFill>
              <a:latin typeface="Arial"/>
              <a:ea typeface="Arial"/>
              <a:cs typeface="Arial"/>
              <a:sym typeface="Arial"/>
            </a:endParaRPr>
          </a:p>
        </p:txBody>
      </p:sp>
      <p:sp>
        <p:nvSpPr>
          <p:cNvPr id="618" name="Shape 618"/>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rtl="0">
              <a:spcBef>
                <a:spcPts val="0"/>
              </a:spcBef>
              <a:buNone/>
            </a:pPr>
            <a:r>
              <a:rPr lang="en-US"/>
              <a:t>Docker Terminology</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p:nvPr/>
        </p:nvSpPr>
        <p:spPr>
          <a:xfrm>
            <a:off x="555479" y="4115880"/>
            <a:ext cx="10788120" cy="359"/>
          </a:xfrm>
          <a:custGeom>
            <a:avLst/>
            <a:gdLst/>
            <a:ahLst/>
            <a:cxnLst/>
            <a:rect l="0" t="0" r="0" b="0"/>
            <a:pathLst>
              <a:path w="120000" h="120000" extrusionOk="0">
                <a:moveTo>
                  <a:pt x="0" y="0"/>
                </a:moveTo>
                <a:lnTo>
                  <a:pt x="120000" y="120000"/>
                </a:lnTo>
              </a:path>
            </a:pathLst>
          </a:custGeom>
          <a:noFill/>
          <a:ln w="63350" cap="flat" cmpd="sng">
            <a:solidFill>
              <a:srgbClr val="394D54"/>
            </a:solidFill>
            <a:prstDash val="dashDot"/>
            <a:miter/>
            <a:headEnd type="none" w="med" len="med"/>
            <a:tailEnd type="none" w="med" len="med"/>
          </a:ln>
        </p:spPr>
      </p:sp>
      <p:sp>
        <p:nvSpPr>
          <p:cNvPr id="88" name="Shape 88"/>
          <p:cNvSpPr/>
          <p:nvPr/>
        </p:nvSpPr>
        <p:spPr>
          <a:xfrm>
            <a:off x="2163600" y="1640159"/>
            <a:ext cx="1423079" cy="2764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400" b="0" i="0" u="none" strike="noStrike" cap="none">
                <a:solidFill>
                  <a:srgbClr val="394D54"/>
                </a:solidFill>
                <a:latin typeface="Cabin"/>
                <a:ea typeface="Cabin"/>
                <a:cs typeface="Cabin"/>
                <a:sym typeface="Cabin"/>
              </a:rPr>
              <a:t>Static website</a:t>
            </a:r>
          </a:p>
        </p:txBody>
      </p:sp>
      <p:sp>
        <p:nvSpPr>
          <p:cNvPr id="89" name="Shape 89"/>
          <p:cNvSpPr/>
          <p:nvPr/>
        </p:nvSpPr>
        <p:spPr>
          <a:xfrm>
            <a:off x="5655239" y="2474640"/>
            <a:ext cx="1444679" cy="2764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400" b="0" i="0" u="none" strike="noStrike" cap="none">
                <a:solidFill>
                  <a:srgbClr val="394D54"/>
                </a:solidFill>
                <a:latin typeface="Cabin"/>
                <a:ea typeface="Cabin"/>
                <a:cs typeface="Cabin"/>
                <a:sym typeface="Cabin"/>
              </a:rPr>
              <a:t>Web frontend </a:t>
            </a:r>
          </a:p>
        </p:txBody>
      </p:sp>
      <p:sp>
        <p:nvSpPr>
          <p:cNvPr id="90" name="Shape 90"/>
          <p:cNvSpPr/>
          <p:nvPr/>
        </p:nvSpPr>
        <p:spPr>
          <a:xfrm>
            <a:off x="5283719" y="1288079"/>
            <a:ext cx="871560" cy="2764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400" b="0" i="0" u="none" strike="noStrike" cap="none">
                <a:solidFill>
                  <a:srgbClr val="394D54"/>
                </a:solidFill>
                <a:latin typeface="Cabin"/>
                <a:ea typeface="Cabin"/>
                <a:cs typeface="Cabin"/>
                <a:sym typeface="Cabin"/>
              </a:rPr>
              <a:t>User DB</a:t>
            </a:r>
          </a:p>
        </p:txBody>
      </p:sp>
      <p:sp>
        <p:nvSpPr>
          <p:cNvPr id="91" name="Shape 91"/>
          <p:cNvSpPr/>
          <p:nvPr/>
        </p:nvSpPr>
        <p:spPr>
          <a:xfrm>
            <a:off x="7381439" y="1707119"/>
            <a:ext cx="692279" cy="2764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Queue</a:t>
            </a:r>
          </a:p>
        </p:txBody>
      </p:sp>
      <p:sp>
        <p:nvSpPr>
          <p:cNvPr id="92" name="Shape 92"/>
          <p:cNvSpPr/>
          <p:nvPr/>
        </p:nvSpPr>
        <p:spPr>
          <a:xfrm>
            <a:off x="8759160" y="1710000"/>
            <a:ext cx="1307520" cy="2764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Analytics DB</a:t>
            </a:r>
          </a:p>
        </p:txBody>
      </p:sp>
      <p:sp>
        <p:nvSpPr>
          <p:cNvPr id="93" name="Shape 93"/>
          <p:cNvSpPr/>
          <p:nvPr/>
        </p:nvSpPr>
        <p:spPr>
          <a:xfrm>
            <a:off x="1863719" y="2601359"/>
            <a:ext cx="2102759" cy="2764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Background workers</a:t>
            </a:r>
          </a:p>
        </p:txBody>
      </p:sp>
      <p:sp>
        <p:nvSpPr>
          <p:cNvPr id="94" name="Shape 94"/>
          <p:cNvSpPr/>
          <p:nvPr/>
        </p:nvSpPr>
        <p:spPr>
          <a:xfrm>
            <a:off x="8413560" y="3088440"/>
            <a:ext cx="1320480" cy="2764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API endpoint</a:t>
            </a:r>
          </a:p>
        </p:txBody>
      </p:sp>
      <p:sp>
        <p:nvSpPr>
          <p:cNvPr id="95" name="Shape 95"/>
          <p:cNvSpPr/>
          <p:nvPr/>
        </p:nvSpPr>
        <p:spPr>
          <a:xfrm>
            <a:off x="1074240" y="1841400"/>
            <a:ext cx="3320639" cy="54576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700" b="0" i="0" u="none" strike="noStrike" cap="none">
                <a:solidFill>
                  <a:srgbClr val="282828"/>
                </a:solidFill>
                <a:latin typeface="Cabin"/>
                <a:ea typeface="Cabin"/>
                <a:cs typeface="Cabin"/>
                <a:sym typeface="Cabin"/>
              </a:rPr>
              <a:t>nginx 1.5 + modsecurity + openssl + bootstrap 2</a:t>
            </a:r>
          </a:p>
        </p:txBody>
      </p:sp>
      <p:sp>
        <p:nvSpPr>
          <p:cNvPr id="96" name="Shape 96"/>
          <p:cNvSpPr/>
          <p:nvPr/>
        </p:nvSpPr>
        <p:spPr>
          <a:xfrm>
            <a:off x="4973400" y="1679759"/>
            <a:ext cx="1363680" cy="161279"/>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700" b="0" i="0" u="none" strike="noStrike" cap="none">
                <a:solidFill>
                  <a:srgbClr val="282828"/>
                </a:solidFill>
                <a:latin typeface="Cabin"/>
                <a:ea typeface="Cabin"/>
                <a:cs typeface="Cabin"/>
                <a:sym typeface="Cabin"/>
              </a:rPr>
              <a:t>postgresql + pgv8 + v8</a:t>
            </a:r>
          </a:p>
        </p:txBody>
      </p:sp>
      <p:sp>
        <p:nvSpPr>
          <p:cNvPr id="97" name="Shape 97"/>
          <p:cNvSpPr/>
          <p:nvPr/>
        </p:nvSpPr>
        <p:spPr>
          <a:xfrm>
            <a:off x="8621279" y="2052719"/>
            <a:ext cx="2003400" cy="161279"/>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700" b="0" i="0" u="none" strike="noStrike" cap="none">
                <a:solidFill>
                  <a:srgbClr val="282828"/>
                </a:solidFill>
                <a:latin typeface="Cabin"/>
                <a:ea typeface="Cabin"/>
                <a:cs typeface="Cabin"/>
                <a:sym typeface="Cabin"/>
              </a:rPr>
              <a:t>hadoop + hive + thrift + OpenJDK</a:t>
            </a:r>
          </a:p>
        </p:txBody>
      </p:sp>
      <p:sp>
        <p:nvSpPr>
          <p:cNvPr id="98" name="Shape 98"/>
          <p:cNvSpPr/>
          <p:nvPr/>
        </p:nvSpPr>
        <p:spPr>
          <a:xfrm>
            <a:off x="4716360" y="2820240"/>
            <a:ext cx="3320639" cy="298079"/>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800" b="0" i="0" u="none" strike="noStrike" cap="none">
                <a:solidFill>
                  <a:srgbClr val="282828"/>
                </a:solidFill>
                <a:latin typeface="Cabin"/>
                <a:ea typeface="Cabin"/>
                <a:cs typeface="Cabin"/>
                <a:sym typeface="Cabin"/>
              </a:rPr>
              <a:t>Ruby + Rails + sass + Unicorn</a:t>
            </a:r>
          </a:p>
        </p:txBody>
      </p:sp>
      <p:sp>
        <p:nvSpPr>
          <p:cNvPr id="99" name="Shape 99"/>
          <p:cNvSpPr/>
          <p:nvPr/>
        </p:nvSpPr>
        <p:spPr>
          <a:xfrm>
            <a:off x="6067080" y="2057040"/>
            <a:ext cx="3320639" cy="298079"/>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800" b="0" i="0" u="none" strike="noStrike" cap="none">
                <a:solidFill>
                  <a:srgbClr val="282828"/>
                </a:solidFill>
                <a:latin typeface="Cabin"/>
                <a:ea typeface="Cabin"/>
                <a:cs typeface="Cabin"/>
                <a:sym typeface="Cabin"/>
              </a:rPr>
              <a:t>Redis + redis-sentinel</a:t>
            </a:r>
          </a:p>
        </p:txBody>
      </p:sp>
      <p:sp>
        <p:nvSpPr>
          <p:cNvPr id="100" name="Shape 100"/>
          <p:cNvSpPr/>
          <p:nvPr/>
        </p:nvSpPr>
        <p:spPr>
          <a:xfrm>
            <a:off x="857520" y="2898719"/>
            <a:ext cx="4260599" cy="54576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800" b="0" i="0" u="none" strike="noStrike" cap="none">
                <a:solidFill>
                  <a:srgbClr val="282828"/>
                </a:solidFill>
                <a:latin typeface="Cabin"/>
                <a:ea typeface="Cabin"/>
                <a:cs typeface="Cabin"/>
                <a:sym typeface="Cabin"/>
              </a:rPr>
              <a:t>Python 3.0 + celery + pyredis + libcurl + ffmpeg + libopencv + nodejs + phantomjs</a:t>
            </a:r>
          </a:p>
        </p:txBody>
      </p:sp>
      <p:sp>
        <p:nvSpPr>
          <p:cNvPr id="101" name="Shape 101"/>
          <p:cNvSpPr/>
          <p:nvPr/>
        </p:nvSpPr>
        <p:spPr>
          <a:xfrm>
            <a:off x="7175160" y="3315239"/>
            <a:ext cx="4260599" cy="54576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800" b="0" i="0" u="none" strike="noStrike" cap="none">
                <a:solidFill>
                  <a:srgbClr val="282828"/>
                </a:solidFill>
                <a:latin typeface="Cabin"/>
                <a:ea typeface="Cabin"/>
                <a:cs typeface="Cabin"/>
                <a:sym typeface="Cabin"/>
              </a:rPr>
              <a:t>Python 2.7 + Flask + pyredis + celery + psycopg + postgresql-client</a:t>
            </a:r>
          </a:p>
        </p:txBody>
      </p:sp>
      <p:sp>
        <p:nvSpPr>
          <p:cNvPr id="102" name="Shape 102"/>
          <p:cNvSpPr/>
          <p:nvPr/>
        </p:nvSpPr>
        <p:spPr>
          <a:xfrm>
            <a:off x="2283840" y="4547519"/>
            <a:ext cx="1572119" cy="2458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Development VM</a:t>
            </a:r>
          </a:p>
        </p:txBody>
      </p:sp>
      <p:sp>
        <p:nvSpPr>
          <p:cNvPr id="103" name="Shape 103"/>
          <p:cNvSpPr/>
          <p:nvPr/>
        </p:nvSpPr>
        <p:spPr>
          <a:xfrm>
            <a:off x="3736439" y="5146919"/>
            <a:ext cx="913319" cy="2458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QA server</a:t>
            </a:r>
          </a:p>
        </p:txBody>
      </p:sp>
      <p:sp>
        <p:nvSpPr>
          <p:cNvPr id="104" name="Shape 104"/>
          <p:cNvSpPr/>
          <p:nvPr/>
        </p:nvSpPr>
        <p:spPr>
          <a:xfrm>
            <a:off x="5554439" y="4670639"/>
            <a:ext cx="1147320" cy="2458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Public Cloud</a:t>
            </a:r>
          </a:p>
        </p:txBody>
      </p:sp>
      <p:sp>
        <p:nvSpPr>
          <p:cNvPr id="105" name="Shape 105"/>
          <p:cNvSpPr/>
          <p:nvPr/>
        </p:nvSpPr>
        <p:spPr>
          <a:xfrm>
            <a:off x="5578560" y="5502960"/>
            <a:ext cx="1596239" cy="2458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Disaster recovery</a:t>
            </a:r>
          </a:p>
        </p:txBody>
      </p:sp>
      <p:sp>
        <p:nvSpPr>
          <p:cNvPr id="106" name="Shape 106"/>
          <p:cNvSpPr/>
          <p:nvPr/>
        </p:nvSpPr>
        <p:spPr>
          <a:xfrm>
            <a:off x="8082720" y="5896439"/>
            <a:ext cx="1781280" cy="2458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Contributor’s laptop</a:t>
            </a:r>
          </a:p>
        </p:txBody>
      </p:sp>
      <p:sp>
        <p:nvSpPr>
          <p:cNvPr id="107" name="Shape 107"/>
          <p:cNvSpPr/>
          <p:nvPr/>
        </p:nvSpPr>
        <p:spPr>
          <a:xfrm>
            <a:off x="5612760" y="6207480"/>
            <a:ext cx="1743839" cy="2458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Production Servers</a:t>
            </a:r>
          </a:p>
        </p:txBody>
      </p:sp>
      <p:sp>
        <p:nvSpPr>
          <p:cNvPr id="108" name="Shape 108"/>
          <p:cNvSpPr txBox="1"/>
          <p:nvPr/>
        </p:nvSpPr>
        <p:spPr>
          <a:xfrm>
            <a:off x="828359" y="178200"/>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i="0" u="none" strike="noStrike" cap="none">
              <a:solidFill>
                <a:srgbClr val="000000"/>
              </a:solidFill>
              <a:latin typeface="Arial"/>
              <a:ea typeface="Arial"/>
              <a:cs typeface="Arial"/>
              <a:sym typeface="Arial"/>
            </a:endParaRPr>
          </a:p>
        </p:txBody>
      </p:sp>
      <p:sp>
        <p:nvSpPr>
          <p:cNvPr id="109" name="Shape 109"/>
          <p:cNvSpPr/>
          <p:nvPr/>
        </p:nvSpPr>
        <p:spPr>
          <a:xfrm rot="-5400000">
            <a:off x="-608760" y="2263679"/>
            <a:ext cx="2185920" cy="369000"/>
          </a:xfrm>
          <a:prstGeom prst="rect">
            <a:avLst/>
          </a:prstGeom>
          <a:solidFill>
            <a:srgbClr val="5B9BD5"/>
          </a:solid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1" i="0" u="none" strike="noStrike" cap="none">
                <a:solidFill>
                  <a:srgbClr val="FFFFFF"/>
                </a:solidFill>
                <a:latin typeface="Calibri"/>
                <a:ea typeface="Calibri"/>
                <a:cs typeface="Calibri"/>
                <a:sym typeface="Calibri"/>
              </a:rPr>
              <a:t>Multiplicity of Stacks</a:t>
            </a:r>
          </a:p>
        </p:txBody>
      </p:sp>
      <p:sp>
        <p:nvSpPr>
          <p:cNvPr id="110" name="Shape 110"/>
          <p:cNvSpPr/>
          <p:nvPr/>
        </p:nvSpPr>
        <p:spPr>
          <a:xfrm rot="-5400000">
            <a:off x="-409680" y="4791600"/>
            <a:ext cx="1780920" cy="923040"/>
          </a:xfrm>
          <a:prstGeom prst="rect">
            <a:avLst/>
          </a:prstGeom>
          <a:solidFill>
            <a:srgbClr val="5B9BD5"/>
          </a:solid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400" b="1" i="0" u="none" strike="noStrike" cap="none">
                <a:solidFill>
                  <a:srgbClr val="FFFFFF"/>
                </a:solidFill>
                <a:latin typeface="Calibri"/>
                <a:ea typeface="Calibri"/>
                <a:cs typeface="Calibri"/>
                <a:sym typeface="Calibri"/>
              </a:rPr>
              <a:t>Multiplicity of hardware environments</a:t>
            </a:r>
          </a:p>
        </p:txBody>
      </p:sp>
      <p:sp>
        <p:nvSpPr>
          <p:cNvPr id="111" name="Shape 111"/>
          <p:cNvSpPr/>
          <p:nvPr/>
        </p:nvSpPr>
        <p:spPr>
          <a:xfrm>
            <a:off x="8400960" y="4388039"/>
            <a:ext cx="1685879" cy="2458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Production Cluster</a:t>
            </a:r>
          </a:p>
        </p:txBody>
      </p:sp>
      <p:pic>
        <p:nvPicPr>
          <p:cNvPr id="112" name="Shape 112"/>
          <p:cNvPicPr preferRelativeResize="0"/>
          <p:nvPr/>
        </p:nvPicPr>
        <p:blipFill rotWithShape="1">
          <a:blip r:embed="rId3">
            <a:alphaModFix/>
          </a:blip>
          <a:srcRect/>
          <a:stretch/>
        </p:blipFill>
        <p:spPr>
          <a:xfrm>
            <a:off x="2376359" y="4950000"/>
            <a:ext cx="1077119" cy="692279"/>
          </a:xfrm>
          <a:prstGeom prst="rect">
            <a:avLst/>
          </a:prstGeom>
          <a:noFill/>
          <a:ln>
            <a:noFill/>
          </a:ln>
        </p:spPr>
      </p:pic>
      <p:sp>
        <p:nvSpPr>
          <p:cNvPr id="113" name="Shape 113"/>
          <p:cNvSpPr/>
          <p:nvPr/>
        </p:nvSpPr>
        <p:spPr>
          <a:xfrm>
            <a:off x="1754280" y="5892119"/>
            <a:ext cx="2053080" cy="2458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Customer Data Center</a:t>
            </a:r>
          </a:p>
        </p:txBody>
      </p:sp>
      <p:pic>
        <p:nvPicPr>
          <p:cNvPr id="114" name="Shape 114"/>
          <p:cNvPicPr preferRelativeResize="0"/>
          <p:nvPr/>
        </p:nvPicPr>
        <p:blipFill rotWithShape="1">
          <a:blip r:embed="rId4">
            <a:alphaModFix/>
          </a:blip>
          <a:srcRect/>
          <a:stretch/>
        </p:blipFill>
        <p:spPr>
          <a:xfrm>
            <a:off x="1450079" y="4520880"/>
            <a:ext cx="677520" cy="408959"/>
          </a:xfrm>
          <a:prstGeom prst="rect">
            <a:avLst/>
          </a:prstGeom>
          <a:noFill/>
          <a:ln>
            <a:noFill/>
          </a:ln>
        </p:spPr>
      </p:pic>
      <p:pic>
        <p:nvPicPr>
          <p:cNvPr id="115" name="Shape 115"/>
          <p:cNvPicPr preferRelativeResize="0"/>
          <p:nvPr/>
        </p:nvPicPr>
        <p:blipFill rotWithShape="1">
          <a:blip r:embed="rId5">
            <a:alphaModFix/>
          </a:blip>
          <a:srcRect/>
          <a:stretch/>
        </p:blipFill>
        <p:spPr>
          <a:xfrm>
            <a:off x="9956879" y="5882400"/>
            <a:ext cx="409319" cy="324720"/>
          </a:xfrm>
          <a:prstGeom prst="rect">
            <a:avLst/>
          </a:prstGeom>
          <a:noFill/>
          <a:ln>
            <a:noFill/>
          </a:ln>
        </p:spPr>
      </p:pic>
      <p:pic>
        <p:nvPicPr>
          <p:cNvPr id="116" name="Shape 116"/>
          <p:cNvPicPr preferRelativeResize="0"/>
          <p:nvPr/>
        </p:nvPicPr>
        <p:blipFill rotWithShape="1">
          <a:blip r:embed="rId6">
            <a:alphaModFix/>
          </a:blip>
          <a:srcRect/>
          <a:stretch/>
        </p:blipFill>
        <p:spPr>
          <a:xfrm>
            <a:off x="4160519" y="5872319"/>
            <a:ext cx="831959" cy="638640"/>
          </a:xfrm>
          <a:prstGeom prst="rect">
            <a:avLst/>
          </a:prstGeom>
          <a:noFill/>
          <a:ln>
            <a:noFill/>
          </a:ln>
        </p:spPr>
      </p:pic>
      <p:pic>
        <p:nvPicPr>
          <p:cNvPr id="117" name="Shape 117"/>
          <p:cNvPicPr preferRelativeResize="0"/>
          <p:nvPr/>
        </p:nvPicPr>
        <p:blipFill rotWithShape="1">
          <a:blip r:embed="rId7">
            <a:alphaModFix/>
          </a:blip>
          <a:srcRect/>
          <a:stretch/>
        </p:blipFill>
        <p:spPr>
          <a:xfrm>
            <a:off x="9191879" y="4773960"/>
            <a:ext cx="542160" cy="745200"/>
          </a:xfrm>
          <a:prstGeom prst="rect">
            <a:avLst/>
          </a:prstGeom>
          <a:noFill/>
          <a:ln>
            <a:noFill/>
          </a:ln>
        </p:spPr>
      </p:pic>
      <p:pic>
        <p:nvPicPr>
          <p:cNvPr id="118" name="Shape 118"/>
          <p:cNvPicPr preferRelativeResize="0"/>
          <p:nvPr/>
        </p:nvPicPr>
        <p:blipFill rotWithShape="1">
          <a:blip r:embed="rId8">
            <a:alphaModFix/>
          </a:blip>
          <a:srcRect/>
          <a:stretch/>
        </p:blipFill>
        <p:spPr>
          <a:xfrm>
            <a:off x="6959520" y="4621680"/>
            <a:ext cx="1392479" cy="838440"/>
          </a:xfrm>
          <a:prstGeom prst="rect">
            <a:avLst/>
          </a:prstGeom>
          <a:noFill/>
          <a:ln>
            <a:noFill/>
          </a:ln>
        </p:spPr>
      </p:pic>
      <p:sp>
        <p:nvSpPr>
          <p:cNvPr id="119" name="Shape 119"/>
          <p:cNvSpPr/>
          <p:nvPr/>
        </p:nvSpPr>
        <p:spPr>
          <a:xfrm>
            <a:off x="7978679" y="29844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20" name="Shape 120"/>
          <p:cNvSpPr/>
          <p:nvPr/>
        </p:nvSpPr>
        <p:spPr>
          <a:xfrm>
            <a:off x="6763320" y="1760040"/>
            <a:ext cx="177119" cy="95039"/>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sp>
      <p:sp>
        <p:nvSpPr>
          <p:cNvPr id="121" name="Shape 121"/>
          <p:cNvSpPr/>
          <p:nvPr/>
        </p:nvSpPr>
        <p:spPr>
          <a:xfrm>
            <a:off x="7828920" y="29844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A5A5A5"/>
          </a:solidFill>
          <a:ln w="12600" cap="flat" cmpd="sng">
            <a:solidFill>
              <a:srgbClr val="FFFFFF"/>
            </a:solidFill>
            <a:prstDash val="solid"/>
            <a:miter/>
            <a:headEnd type="none" w="med" len="med"/>
            <a:tailEnd type="none" w="med" len="med"/>
          </a:ln>
        </p:spPr>
      </p:sp>
      <p:sp>
        <p:nvSpPr>
          <p:cNvPr id="122" name="Shape 122"/>
          <p:cNvSpPr/>
          <p:nvPr/>
        </p:nvSpPr>
        <p:spPr>
          <a:xfrm>
            <a:off x="7903439" y="31194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123" name="Shape 123"/>
          <p:cNvSpPr/>
          <p:nvPr/>
        </p:nvSpPr>
        <p:spPr>
          <a:xfrm>
            <a:off x="6368039" y="1895400"/>
            <a:ext cx="171359" cy="95039"/>
          </a:xfrm>
          <a:custGeom>
            <a:avLst/>
            <a:gdLst/>
            <a:ahLst/>
            <a:cxnLst/>
            <a:rect l="0" t="0" r="0" b="0"/>
            <a:pathLst>
              <a:path w="120000" h="120000" extrusionOk="0">
                <a:moveTo>
                  <a:pt x="0" y="0"/>
                </a:moveTo>
                <a:lnTo>
                  <a:pt x="119999" y="0"/>
                </a:lnTo>
                <a:lnTo>
                  <a:pt x="119999" y="120000"/>
                </a:lnTo>
                <a:lnTo>
                  <a:pt x="0" y="120000"/>
                </a:lnTo>
                <a:lnTo>
                  <a:pt x="0" y="0"/>
                </a:lnTo>
                <a:close/>
              </a:path>
            </a:pathLst>
          </a:custGeom>
          <a:noFill/>
          <a:ln>
            <a:noFill/>
          </a:ln>
        </p:spPr>
      </p:sp>
      <p:sp>
        <p:nvSpPr>
          <p:cNvPr id="124" name="Shape 124"/>
          <p:cNvSpPr/>
          <p:nvPr/>
        </p:nvSpPr>
        <p:spPr>
          <a:xfrm>
            <a:off x="8052839" y="31194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w="12600" cap="flat" cmpd="sng">
            <a:solidFill>
              <a:srgbClr val="FFFFFF"/>
            </a:solidFill>
            <a:prstDash val="solid"/>
            <a:miter/>
            <a:headEnd type="none" w="med" len="med"/>
            <a:tailEnd type="none" w="med" len="med"/>
          </a:ln>
        </p:spPr>
      </p:sp>
      <p:sp>
        <p:nvSpPr>
          <p:cNvPr id="125" name="Shape 125"/>
          <p:cNvSpPr/>
          <p:nvPr/>
        </p:nvSpPr>
        <p:spPr>
          <a:xfrm>
            <a:off x="7978679" y="32544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126" name="Shape 126"/>
          <p:cNvSpPr/>
          <p:nvPr/>
        </p:nvSpPr>
        <p:spPr>
          <a:xfrm>
            <a:off x="6763320" y="2030400"/>
            <a:ext cx="177119" cy="95039"/>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sp>
      <p:sp>
        <p:nvSpPr>
          <p:cNvPr id="127" name="Shape 127"/>
          <p:cNvSpPr/>
          <p:nvPr/>
        </p:nvSpPr>
        <p:spPr>
          <a:xfrm>
            <a:off x="7828920" y="32544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28" name="Shape 128"/>
          <p:cNvSpPr/>
          <p:nvPr/>
        </p:nvSpPr>
        <p:spPr>
          <a:xfrm>
            <a:off x="1575000" y="165564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129" name="Shape 129"/>
          <p:cNvSpPr/>
          <p:nvPr/>
        </p:nvSpPr>
        <p:spPr>
          <a:xfrm>
            <a:off x="1649880" y="179064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130" name="Shape 130"/>
          <p:cNvSpPr/>
          <p:nvPr/>
        </p:nvSpPr>
        <p:spPr>
          <a:xfrm>
            <a:off x="1500479" y="179064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31" name="Shape 131"/>
          <p:cNvSpPr/>
          <p:nvPr/>
        </p:nvSpPr>
        <p:spPr>
          <a:xfrm>
            <a:off x="4996439" y="12582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32" name="Shape 132"/>
          <p:cNvSpPr/>
          <p:nvPr/>
        </p:nvSpPr>
        <p:spPr>
          <a:xfrm>
            <a:off x="4846680" y="12582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A5A5A5"/>
          </a:solidFill>
          <a:ln w="12600" cap="flat" cmpd="sng">
            <a:solidFill>
              <a:srgbClr val="FFFFFF"/>
            </a:solidFill>
            <a:prstDash val="solid"/>
            <a:miter/>
            <a:headEnd type="none" w="med" len="med"/>
            <a:tailEnd type="none" w="med" len="med"/>
          </a:ln>
        </p:spPr>
      </p:sp>
      <p:sp>
        <p:nvSpPr>
          <p:cNvPr id="133" name="Shape 133"/>
          <p:cNvSpPr/>
          <p:nvPr/>
        </p:nvSpPr>
        <p:spPr>
          <a:xfrm>
            <a:off x="4921200" y="13932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134" name="Shape 134"/>
          <p:cNvSpPr/>
          <p:nvPr/>
        </p:nvSpPr>
        <p:spPr>
          <a:xfrm>
            <a:off x="8451720" y="157752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35" name="Shape 135"/>
          <p:cNvSpPr/>
          <p:nvPr/>
        </p:nvSpPr>
        <p:spPr>
          <a:xfrm>
            <a:off x="8374679" y="14418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w="12600" cap="flat" cmpd="sng">
            <a:solidFill>
              <a:srgbClr val="FFFFFF"/>
            </a:solidFill>
            <a:prstDash val="solid"/>
            <a:miter/>
            <a:headEnd type="none" w="med" len="med"/>
            <a:tailEnd type="none" w="med" len="med"/>
          </a:ln>
        </p:spPr>
      </p:sp>
      <p:sp>
        <p:nvSpPr>
          <p:cNvPr id="136" name="Shape 136"/>
          <p:cNvSpPr/>
          <p:nvPr/>
        </p:nvSpPr>
        <p:spPr>
          <a:xfrm>
            <a:off x="8300160" y="15768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137" name="Shape 137"/>
          <p:cNvSpPr/>
          <p:nvPr/>
        </p:nvSpPr>
        <p:spPr>
          <a:xfrm>
            <a:off x="1572120" y="248364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38" name="Shape 138"/>
          <p:cNvSpPr/>
          <p:nvPr/>
        </p:nvSpPr>
        <p:spPr>
          <a:xfrm>
            <a:off x="1497240" y="261864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139" name="Shape 139"/>
          <p:cNvSpPr/>
          <p:nvPr/>
        </p:nvSpPr>
        <p:spPr>
          <a:xfrm>
            <a:off x="1646640" y="261864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w="12600" cap="flat" cmpd="sng">
            <a:solidFill>
              <a:srgbClr val="FFFFFF"/>
            </a:solidFill>
            <a:prstDash val="solid"/>
            <a:miter/>
            <a:headEnd type="none" w="med" len="med"/>
            <a:tailEnd type="none" w="med" len="med"/>
          </a:ln>
        </p:spPr>
      </p:sp>
      <p:sp>
        <p:nvSpPr>
          <p:cNvPr id="140" name="Shape 140"/>
          <p:cNvSpPr/>
          <p:nvPr/>
        </p:nvSpPr>
        <p:spPr>
          <a:xfrm>
            <a:off x="1572120" y="27540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141" name="Shape 141"/>
          <p:cNvSpPr/>
          <p:nvPr/>
        </p:nvSpPr>
        <p:spPr>
          <a:xfrm>
            <a:off x="7152479" y="165708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42" name="Shape 142"/>
          <p:cNvSpPr/>
          <p:nvPr/>
        </p:nvSpPr>
        <p:spPr>
          <a:xfrm>
            <a:off x="7003079" y="165708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A5A5A5"/>
          </a:solidFill>
          <a:ln w="12600" cap="flat" cmpd="sng">
            <a:solidFill>
              <a:srgbClr val="FFFFFF"/>
            </a:solidFill>
            <a:prstDash val="solid"/>
            <a:miter/>
            <a:headEnd type="none" w="med" len="med"/>
            <a:tailEnd type="none" w="med" len="med"/>
          </a:ln>
        </p:spPr>
      </p:sp>
      <p:sp>
        <p:nvSpPr>
          <p:cNvPr id="143" name="Shape 143"/>
          <p:cNvSpPr/>
          <p:nvPr/>
        </p:nvSpPr>
        <p:spPr>
          <a:xfrm>
            <a:off x="7077239" y="179208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144" name="Shape 144"/>
          <p:cNvSpPr/>
          <p:nvPr/>
        </p:nvSpPr>
        <p:spPr>
          <a:xfrm>
            <a:off x="7152479" y="192708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145" name="Shape 145"/>
          <p:cNvSpPr/>
          <p:nvPr/>
        </p:nvSpPr>
        <p:spPr>
          <a:xfrm>
            <a:off x="7003079" y="192708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46" name="Shape 146"/>
          <p:cNvSpPr/>
          <p:nvPr/>
        </p:nvSpPr>
        <p:spPr>
          <a:xfrm>
            <a:off x="5174280" y="24534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147" name="Shape 147"/>
          <p:cNvSpPr/>
          <p:nvPr/>
        </p:nvSpPr>
        <p:spPr>
          <a:xfrm>
            <a:off x="5323680" y="24534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w="12600" cap="flat" cmpd="sng">
            <a:solidFill>
              <a:srgbClr val="FFFFFF"/>
            </a:solidFill>
            <a:prstDash val="solid"/>
            <a:miter/>
            <a:headEnd type="none" w="med" len="med"/>
            <a:tailEnd type="none" w="med" len="med"/>
          </a:ln>
        </p:spPr>
      </p:sp>
      <p:sp>
        <p:nvSpPr>
          <p:cNvPr id="148" name="Shape 148"/>
          <p:cNvSpPr/>
          <p:nvPr/>
        </p:nvSpPr>
        <p:spPr>
          <a:xfrm>
            <a:off x="5249160" y="25884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149" name="Shape 149"/>
          <p:cNvSpPr/>
          <p:nvPr/>
        </p:nvSpPr>
        <p:spPr>
          <a:xfrm>
            <a:off x="5099760" y="25884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50" name="Shape 150"/>
          <p:cNvSpPr/>
          <p:nvPr/>
        </p:nvSpPr>
        <p:spPr>
          <a:xfrm rot="5400000">
            <a:off x="10428480" y="1847160"/>
            <a:ext cx="2185920" cy="923040"/>
          </a:xfrm>
          <a:prstGeom prst="rect">
            <a:avLst/>
          </a:prstGeom>
          <a:solidFill>
            <a:srgbClr val="5B9BD5"/>
          </a:solid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400" b="1" i="0" u="none" strike="noStrike" cap="none">
                <a:solidFill>
                  <a:srgbClr val="FFFFFF"/>
                </a:solidFill>
                <a:latin typeface="Calibri"/>
                <a:ea typeface="Calibri"/>
                <a:cs typeface="Calibri"/>
                <a:sym typeface="Calibri"/>
              </a:rPr>
              <a:t>Do services and apps interact appropriately?</a:t>
            </a:r>
          </a:p>
        </p:txBody>
      </p:sp>
      <p:sp>
        <p:nvSpPr>
          <p:cNvPr id="151" name="Shape 151"/>
          <p:cNvSpPr/>
          <p:nvPr/>
        </p:nvSpPr>
        <p:spPr>
          <a:xfrm rot="5400000">
            <a:off x="10428480" y="5019479"/>
            <a:ext cx="2185920" cy="923040"/>
          </a:xfrm>
          <a:prstGeom prst="rect">
            <a:avLst/>
          </a:prstGeom>
          <a:solidFill>
            <a:srgbClr val="5B9BD5"/>
          </a:solid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400" b="1" i="0" u="none" strike="noStrike" cap="none">
                <a:solidFill>
                  <a:srgbClr val="FFFFFF"/>
                </a:solidFill>
                <a:latin typeface="Calibri"/>
                <a:ea typeface="Calibri"/>
                <a:cs typeface="Calibri"/>
                <a:sym typeface="Calibri"/>
              </a:rPr>
              <a:t>Can I migrate smoothly and quickly?</a:t>
            </a:r>
          </a:p>
        </p:txBody>
      </p:sp>
      <p:sp>
        <p:nvSpPr>
          <p:cNvPr id="152" name="Shape 152"/>
          <p:cNvSpPr/>
          <p:nvPr/>
        </p:nvSpPr>
        <p:spPr>
          <a:xfrm rot="2700000">
            <a:off x="4626000" y="4008599"/>
            <a:ext cx="1511279" cy="2159"/>
          </a:xfrm>
          <a:custGeom>
            <a:avLst/>
            <a:gdLst/>
            <a:ahLst/>
            <a:cxnLst/>
            <a:rect l="0" t="0" r="0" b="0"/>
            <a:pathLst>
              <a:path w="120000" h="120000" extrusionOk="0">
                <a:moveTo>
                  <a:pt x="0" y="0"/>
                </a:moveTo>
                <a:lnTo>
                  <a:pt x="120000" y="120000"/>
                </a:lnTo>
              </a:path>
            </a:pathLst>
          </a:custGeom>
          <a:noFill/>
          <a:ln w="69825" cap="flat" cmpd="sng">
            <a:solidFill>
              <a:srgbClr val="394D54"/>
            </a:solidFill>
            <a:prstDash val="solid"/>
            <a:miter/>
            <a:headEnd type="triangle" w="lg" len="lg"/>
            <a:tailEnd type="triangle" w="lg" len="lg"/>
          </a:ln>
        </p:spPr>
      </p:sp>
      <p:sp>
        <p:nvSpPr>
          <p:cNvPr id="153" name="Shape 153"/>
          <p:cNvSpPr/>
          <p:nvPr/>
        </p:nvSpPr>
        <p:spPr>
          <a:xfrm rot="-2700000">
            <a:off x="4625639" y="4008599"/>
            <a:ext cx="1511279" cy="2159"/>
          </a:xfrm>
          <a:custGeom>
            <a:avLst/>
            <a:gdLst/>
            <a:ahLst/>
            <a:cxnLst/>
            <a:rect l="0" t="0" r="0" b="0"/>
            <a:pathLst>
              <a:path w="120000" h="120000" extrusionOk="0">
                <a:moveTo>
                  <a:pt x="0" y="0"/>
                </a:moveTo>
                <a:lnTo>
                  <a:pt x="120000" y="120000"/>
                </a:lnTo>
              </a:path>
            </a:pathLst>
          </a:custGeom>
          <a:noFill/>
          <a:ln w="69825" cap="flat" cmpd="sng">
            <a:solidFill>
              <a:srgbClr val="394D54"/>
            </a:solidFill>
            <a:prstDash val="solid"/>
            <a:miter/>
            <a:headEnd type="triangle" w="lg" len="lg"/>
            <a:tailEnd type="triangle" w="lg" len="lg"/>
          </a:ln>
        </p:spPr>
      </p:sp>
      <p:sp>
        <p:nvSpPr>
          <p:cNvPr id="154" name="Shape 154"/>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The Challenge</a:t>
            </a: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Shape 623"/>
          <p:cNvSpPr/>
          <p:nvPr/>
        </p:nvSpPr>
        <p:spPr>
          <a:xfrm>
            <a:off x="1155959" y="5890680"/>
            <a:ext cx="7719120" cy="63935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800" b="0" strike="noStrike">
                <a:solidFill>
                  <a:srgbClr val="000000"/>
                </a:solidFill>
                <a:latin typeface="Arial"/>
                <a:ea typeface="Arial"/>
                <a:cs typeface="Arial"/>
                <a:sym typeface="Arial"/>
              </a:rPr>
              <a:t>For complete instructions and other Operating systems:</a:t>
            </a:r>
          </a:p>
          <a:p>
            <a:pPr marL="0" marR="0" lvl="0" indent="0" algn="l" rtl="0">
              <a:lnSpc>
                <a:spcPct val="100000"/>
              </a:lnSpc>
              <a:spcBef>
                <a:spcPts val="0"/>
              </a:spcBef>
              <a:buSzPct val="25000"/>
              <a:buNone/>
            </a:pPr>
            <a:r>
              <a:rPr lang="en-US" sz="1800" b="0" u="sng" strike="noStrike">
                <a:solidFill>
                  <a:schemeClr val="hlink"/>
                </a:solidFill>
                <a:latin typeface="Arial"/>
                <a:ea typeface="Arial"/>
                <a:cs typeface="Arial"/>
                <a:sym typeface="Arial"/>
                <a:hlinkClick r:id="rId3"/>
              </a:rPr>
              <a:t>https://docs.docker.com/linux/</a:t>
            </a:r>
          </a:p>
        </p:txBody>
      </p:sp>
      <p:sp>
        <p:nvSpPr>
          <p:cNvPr id="624" name="Shape 624"/>
          <p:cNvSpPr/>
          <p:nvPr/>
        </p:nvSpPr>
        <p:spPr>
          <a:xfrm>
            <a:off x="474120" y="1313640"/>
            <a:ext cx="11584080" cy="3382559"/>
          </a:xfrm>
          <a:prstGeom prst="rect">
            <a:avLst/>
          </a:prstGeom>
          <a:noFill/>
          <a:ln>
            <a:noFill/>
          </a:ln>
        </p:spPr>
        <p:txBody>
          <a:bodyPr lIns="90000" tIns="45000" rIns="90000" bIns="45000" anchor="t" anchorCtr="0">
            <a:noAutofit/>
          </a:bodyPr>
          <a:lstStyle/>
          <a:p>
            <a:pPr marL="216000" marR="0" lvl="0" indent="-216000" algn="l" rtl="0">
              <a:lnSpc>
                <a:spcPct val="100000"/>
              </a:lnSpc>
              <a:spcBef>
                <a:spcPts val="0"/>
              </a:spcBef>
              <a:buSzPct val="25000"/>
              <a:buNone/>
            </a:pPr>
            <a:r>
              <a:rPr lang="en-US" sz="1800" b="0" strike="noStrike" dirty="0">
                <a:solidFill>
                  <a:srgbClr val="000000"/>
                </a:solidFill>
                <a:latin typeface="Arial"/>
                <a:ea typeface="Arial"/>
                <a:cs typeface="Arial"/>
                <a:sym typeface="Arial"/>
              </a:rPr>
              <a:t>First we need to install the </a:t>
            </a:r>
            <a:r>
              <a:rPr lang="en-US" sz="1800" b="0" strike="noStrike" dirty="0" err="1">
                <a:solidFill>
                  <a:srgbClr val="000000"/>
                </a:solidFill>
                <a:latin typeface="Arial"/>
                <a:ea typeface="Arial"/>
                <a:cs typeface="Arial"/>
                <a:sym typeface="Arial"/>
              </a:rPr>
              <a:t>docker</a:t>
            </a:r>
            <a:r>
              <a:rPr lang="en-US" sz="1800" b="0" strike="noStrike" dirty="0">
                <a:solidFill>
                  <a:srgbClr val="000000"/>
                </a:solidFill>
                <a:latin typeface="Arial"/>
                <a:ea typeface="Arial"/>
                <a:cs typeface="Arial"/>
                <a:sym typeface="Arial"/>
              </a:rPr>
              <a:t> daemon and client binaries</a:t>
            </a:r>
          </a:p>
          <a:p>
            <a:pPr marL="216000" marR="0" lvl="0" indent="-216000" algn="l" rtl="0">
              <a:lnSpc>
                <a:spcPct val="100000"/>
              </a:lnSpc>
              <a:spcBef>
                <a:spcPts val="0"/>
              </a:spcBef>
              <a:buClr>
                <a:srgbClr val="000000"/>
              </a:buClr>
              <a:buSzPct val="45000"/>
              <a:buFont typeface="Noto Sans Symbols"/>
              <a:buChar char="●"/>
            </a:pPr>
            <a:r>
              <a:rPr lang="en-US" sz="1800" b="0" strike="noStrike" dirty="0">
                <a:solidFill>
                  <a:srgbClr val="000000"/>
                </a:solidFill>
                <a:latin typeface="Arial"/>
                <a:ea typeface="Arial"/>
                <a:cs typeface="Arial"/>
                <a:sym typeface="Arial"/>
              </a:rPr>
              <a:t>Run “curl -</a:t>
            </a:r>
            <a:r>
              <a:rPr lang="en-US" sz="1800" b="0" strike="noStrike" dirty="0" err="1">
                <a:solidFill>
                  <a:srgbClr val="000000"/>
                </a:solidFill>
                <a:latin typeface="Arial"/>
                <a:ea typeface="Arial"/>
                <a:cs typeface="Arial"/>
                <a:sym typeface="Arial"/>
              </a:rPr>
              <a:t>fsSL</a:t>
            </a:r>
            <a:r>
              <a:rPr lang="en-US" sz="1800" b="0" strike="noStrike" dirty="0">
                <a:solidFill>
                  <a:srgbClr val="000000"/>
                </a:solidFill>
                <a:latin typeface="Arial"/>
                <a:ea typeface="Arial"/>
                <a:cs typeface="Arial"/>
                <a:sym typeface="Arial"/>
              </a:rPr>
              <a:t> https://get.docker.com/ | </a:t>
            </a:r>
            <a:r>
              <a:rPr lang="en-US" sz="1800" b="0" strike="noStrike" dirty="0" err="1">
                <a:solidFill>
                  <a:srgbClr val="000000"/>
                </a:solidFill>
                <a:latin typeface="Arial"/>
                <a:ea typeface="Arial"/>
                <a:cs typeface="Arial"/>
                <a:sym typeface="Arial"/>
              </a:rPr>
              <a:t>sh</a:t>
            </a:r>
            <a:r>
              <a:rPr lang="en-US" sz="1800" b="0" strike="noStrike" dirty="0">
                <a:solidFill>
                  <a:srgbClr val="000000"/>
                </a:solidFill>
                <a:latin typeface="Arial"/>
                <a:ea typeface="Arial"/>
                <a:cs typeface="Arial"/>
                <a:sym typeface="Arial"/>
              </a:rPr>
              <a:t>”</a:t>
            </a:r>
          </a:p>
          <a:p>
            <a:pPr marL="216000" marR="0" lvl="0" indent="-216000" algn="l" rtl="0">
              <a:lnSpc>
                <a:spcPct val="100000"/>
              </a:lnSpc>
              <a:spcBef>
                <a:spcPts val="0"/>
              </a:spcBef>
              <a:buNone/>
            </a:pPr>
            <a:endParaRPr sz="1800" b="0" strike="noStrike" dirty="0">
              <a:solidFill>
                <a:srgbClr val="000000"/>
              </a:solidFill>
              <a:latin typeface="Arial"/>
              <a:ea typeface="Arial"/>
              <a:cs typeface="Arial"/>
              <a:sym typeface="Arial"/>
            </a:endParaRPr>
          </a:p>
          <a:p>
            <a:pPr marL="216000" marR="0" lvl="0" indent="-216000" algn="l" rtl="0">
              <a:lnSpc>
                <a:spcPct val="100000"/>
              </a:lnSpc>
              <a:spcBef>
                <a:spcPts val="0"/>
              </a:spcBef>
              <a:buSzPct val="25000"/>
              <a:buNone/>
            </a:pPr>
            <a:r>
              <a:rPr lang="en-US" sz="1800" b="0" strike="noStrike" dirty="0">
                <a:solidFill>
                  <a:srgbClr val="000000"/>
                </a:solidFill>
                <a:latin typeface="Arial"/>
                <a:ea typeface="Arial"/>
                <a:cs typeface="Arial"/>
                <a:sym typeface="Arial"/>
              </a:rPr>
              <a:t>This script will ask you for your </a:t>
            </a:r>
            <a:r>
              <a:rPr lang="en-US" sz="1800" b="0" strike="noStrike" dirty="0" err="1">
                <a:solidFill>
                  <a:srgbClr val="000000"/>
                </a:solidFill>
                <a:latin typeface="Arial"/>
                <a:ea typeface="Arial"/>
                <a:cs typeface="Arial"/>
                <a:sym typeface="Arial"/>
              </a:rPr>
              <a:t>sudo</a:t>
            </a:r>
            <a:r>
              <a:rPr lang="en-US" sz="1800" b="0" strike="noStrike" dirty="0">
                <a:solidFill>
                  <a:srgbClr val="000000"/>
                </a:solidFill>
                <a:latin typeface="Arial"/>
                <a:ea typeface="Arial"/>
                <a:cs typeface="Arial"/>
                <a:sym typeface="Arial"/>
              </a:rPr>
              <a:t> password and install all the required binaries </a:t>
            </a:r>
          </a:p>
          <a:p>
            <a:pPr marL="216000" marR="0" lvl="0" indent="-216000" algn="l" rtl="0">
              <a:lnSpc>
                <a:spcPct val="100000"/>
              </a:lnSpc>
              <a:spcBef>
                <a:spcPts val="0"/>
              </a:spcBef>
              <a:buNone/>
            </a:pPr>
            <a:endParaRPr sz="1800" b="0" strike="noStrike" dirty="0">
              <a:solidFill>
                <a:srgbClr val="000000"/>
              </a:solidFill>
              <a:latin typeface="Arial"/>
              <a:ea typeface="Arial"/>
              <a:cs typeface="Arial"/>
              <a:sym typeface="Arial"/>
            </a:endParaRPr>
          </a:p>
          <a:p>
            <a:pPr marL="216000" marR="0" lvl="0" indent="-216000" algn="l" rtl="0">
              <a:lnSpc>
                <a:spcPct val="100000"/>
              </a:lnSpc>
              <a:spcBef>
                <a:spcPts val="0"/>
              </a:spcBef>
              <a:buSzPct val="25000"/>
              <a:buNone/>
            </a:pPr>
            <a:r>
              <a:rPr lang="en-US" sz="1800" b="0" strike="noStrike" dirty="0">
                <a:solidFill>
                  <a:srgbClr val="000000"/>
                </a:solidFill>
                <a:latin typeface="Arial"/>
                <a:ea typeface="Arial"/>
                <a:cs typeface="Arial"/>
                <a:sym typeface="Arial"/>
              </a:rPr>
              <a:t>Now lets verify that our installation is complete</a:t>
            </a:r>
          </a:p>
          <a:p>
            <a:pPr marL="216000" marR="0" lvl="0" indent="-216000" algn="l" rtl="0">
              <a:lnSpc>
                <a:spcPct val="100000"/>
              </a:lnSpc>
              <a:spcBef>
                <a:spcPts val="0"/>
              </a:spcBef>
              <a:buNone/>
            </a:pPr>
            <a:endParaRPr sz="1800" b="0" strike="noStrike" dirty="0">
              <a:solidFill>
                <a:srgbClr val="000000"/>
              </a:solidFill>
              <a:latin typeface="Arial"/>
              <a:ea typeface="Arial"/>
              <a:cs typeface="Arial"/>
              <a:sym typeface="Arial"/>
            </a:endParaRPr>
          </a:p>
          <a:p>
            <a:pPr marL="216000" marR="0" lvl="0" indent="-216000" algn="l" rtl="0">
              <a:lnSpc>
                <a:spcPct val="100000"/>
              </a:lnSpc>
              <a:spcBef>
                <a:spcPts val="0"/>
              </a:spcBef>
              <a:buClr>
                <a:srgbClr val="000000"/>
              </a:buClr>
              <a:buSzPct val="45000"/>
              <a:buFont typeface="Noto Sans Symbols"/>
              <a:buChar char="●"/>
            </a:pPr>
            <a:r>
              <a:rPr lang="en-US" sz="1800" b="0" strike="noStrike" dirty="0">
                <a:solidFill>
                  <a:srgbClr val="000000"/>
                </a:solidFill>
                <a:latin typeface="Arial"/>
                <a:ea typeface="Arial"/>
                <a:cs typeface="Arial"/>
                <a:sym typeface="Arial"/>
              </a:rPr>
              <a:t>Run “</a:t>
            </a:r>
            <a:r>
              <a:rPr lang="en-US" sz="1800" b="0" strike="noStrike" dirty="0" err="1">
                <a:solidFill>
                  <a:srgbClr val="000000"/>
                </a:solidFill>
                <a:latin typeface="Arial"/>
                <a:ea typeface="Arial"/>
                <a:cs typeface="Arial"/>
                <a:sym typeface="Arial"/>
              </a:rPr>
              <a:t>docker</a:t>
            </a:r>
            <a:r>
              <a:rPr lang="en-US" sz="1800" b="0" strike="noStrike" dirty="0">
                <a:solidFill>
                  <a:srgbClr val="000000"/>
                </a:solidFill>
                <a:latin typeface="Arial"/>
                <a:ea typeface="Arial"/>
                <a:cs typeface="Arial"/>
                <a:sym typeface="Arial"/>
              </a:rPr>
              <a:t> run hello-world”</a:t>
            </a:r>
          </a:p>
          <a:p>
            <a:pPr marL="216000" marR="0" lvl="0" indent="-216000" algn="l" rtl="0">
              <a:lnSpc>
                <a:spcPct val="100000"/>
              </a:lnSpc>
              <a:spcBef>
                <a:spcPts val="0"/>
              </a:spcBef>
              <a:buNone/>
            </a:pPr>
            <a:endParaRPr sz="1800" b="0" strike="noStrike" dirty="0">
              <a:solidFill>
                <a:srgbClr val="000000"/>
              </a:solidFill>
              <a:latin typeface="Arial"/>
              <a:ea typeface="Arial"/>
              <a:cs typeface="Arial"/>
              <a:sym typeface="Arial"/>
            </a:endParaRPr>
          </a:p>
          <a:p>
            <a:pPr marL="216000" marR="0" lvl="0" indent="-216000" algn="l" rtl="0">
              <a:lnSpc>
                <a:spcPct val="100000"/>
              </a:lnSpc>
              <a:spcBef>
                <a:spcPts val="0"/>
              </a:spcBef>
              <a:buClr>
                <a:srgbClr val="000000"/>
              </a:buClr>
              <a:buSzPct val="45000"/>
              <a:buFont typeface="Noto Sans Symbols"/>
              <a:buChar char="●"/>
            </a:pPr>
            <a:r>
              <a:rPr lang="en-US" sz="1800" b="0" strike="noStrike" dirty="0">
                <a:solidFill>
                  <a:srgbClr val="000000"/>
                </a:solidFill>
                <a:latin typeface="Arial"/>
                <a:ea typeface="Arial"/>
                <a:cs typeface="Arial"/>
                <a:sym typeface="Arial"/>
              </a:rPr>
              <a:t>If the above command fails, you may need to add your </a:t>
            </a:r>
          </a:p>
          <a:p>
            <a:pPr marL="216000" marR="0" lvl="0" indent="-216000" algn="l" rtl="0">
              <a:lnSpc>
                <a:spcPct val="100000"/>
              </a:lnSpc>
              <a:spcBef>
                <a:spcPts val="0"/>
              </a:spcBef>
              <a:buSzPct val="25000"/>
              <a:buNone/>
            </a:pPr>
            <a:r>
              <a:rPr lang="en-US" sz="1800" b="0" strike="noStrike" dirty="0">
                <a:solidFill>
                  <a:srgbClr val="000000"/>
                </a:solidFill>
                <a:latin typeface="Arial"/>
                <a:ea typeface="Arial"/>
                <a:cs typeface="Arial"/>
                <a:sym typeface="Arial"/>
              </a:rPr>
              <a:t>user to the </a:t>
            </a:r>
            <a:r>
              <a:rPr lang="en-US" sz="1800" b="0" strike="noStrike" dirty="0" err="1">
                <a:solidFill>
                  <a:srgbClr val="000000"/>
                </a:solidFill>
                <a:latin typeface="Arial"/>
                <a:ea typeface="Arial"/>
                <a:cs typeface="Arial"/>
                <a:sym typeface="Arial"/>
              </a:rPr>
              <a:t>docker</a:t>
            </a:r>
            <a:r>
              <a:rPr lang="en-US" sz="1800" b="0" strike="noStrike" dirty="0">
                <a:solidFill>
                  <a:srgbClr val="000000"/>
                </a:solidFill>
                <a:latin typeface="Arial"/>
                <a:ea typeface="Arial"/>
                <a:cs typeface="Arial"/>
                <a:sym typeface="Arial"/>
              </a:rPr>
              <a:t> group before </a:t>
            </a:r>
            <a:r>
              <a:rPr lang="en-US" sz="1800" b="0" strike="noStrike" dirty="0" err="1">
                <a:solidFill>
                  <a:srgbClr val="000000"/>
                </a:solidFill>
                <a:latin typeface="Arial"/>
                <a:ea typeface="Arial"/>
                <a:cs typeface="Arial"/>
                <a:sym typeface="Arial"/>
              </a:rPr>
              <a:t>docker</a:t>
            </a:r>
            <a:r>
              <a:rPr lang="en-US" sz="1800" b="0" strike="noStrike" dirty="0">
                <a:solidFill>
                  <a:srgbClr val="000000"/>
                </a:solidFill>
                <a:latin typeface="Arial"/>
                <a:ea typeface="Arial"/>
                <a:cs typeface="Arial"/>
                <a:sym typeface="Arial"/>
              </a:rPr>
              <a:t> will run</a:t>
            </a:r>
          </a:p>
          <a:p>
            <a:pPr marL="216000" marR="0" lvl="0" indent="-216000" algn="l" rtl="0">
              <a:lnSpc>
                <a:spcPct val="100000"/>
              </a:lnSpc>
              <a:spcBef>
                <a:spcPts val="0"/>
              </a:spcBef>
              <a:buClr>
                <a:srgbClr val="000000"/>
              </a:buClr>
              <a:buSzPct val="45000"/>
              <a:buFont typeface="Noto Sans Symbols"/>
              <a:buChar char="●"/>
            </a:pPr>
            <a:r>
              <a:rPr lang="en-US" sz="1800" b="0" strike="noStrike" dirty="0">
                <a:solidFill>
                  <a:srgbClr val="000000"/>
                </a:solidFill>
                <a:latin typeface="Arial"/>
                <a:ea typeface="Arial"/>
                <a:cs typeface="Arial"/>
                <a:sym typeface="Arial"/>
              </a:rPr>
              <a:t>“</a:t>
            </a:r>
            <a:r>
              <a:rPr lang="en-US" sz="1800" b="0" strike="noStrike" dirty="0" err="1">
                <a:solidFill>
                  <a:srgbClr val="000000"/>
                </a:solidFill>
                <a:latin typeface="Arial"/>
                <a:ea typeface="Arial"/>
                <a:cs typeface="Arial"/>
                <a:sym typeface="Arial"/>
              </a:rPr>
              <a:t>sudo</a:t>
            </a:r>
            <a:r>
              <a:rPr lang="en-US" sz="1800" b="0" strike="noStrike" dirty="0">
                <a:solidFill>
                  <a:srgbClr val="000000"/>
                </a:solidFill>
                <a:latin typeface="Arial"/>
                <a:ea typeface="Arial"/>
                <a:cs typeface="Arial"/>
                <a:sym typeface="Arial"/>
              </a:rPr>
              <a:t> </a:t>
            </a:r>
            <a:r>
              <a:rPr lang="en-US" sz="1800" b="0" strike="noStrike" dirty="0" err="1">
                <a:solidFill>
                  <a:srgbClr val="000000"/>
                </a:solidFill>
                <a:latin typeface="Arial"/>
                <a:ea typeface="Arial"/>
                <a:cs typeface="Arial"/>
                <a:sym typeface="Arial"/>
              </a:rPr>
              <a:t>usermod</a:t>
            </a:r>
            <a:r>
              <a:rPr lang="en-US" sz="1800" b="0" strike="noStrike" dirty="0">
                <a:solidFill>
                  <a:srgbClr val="000000"/>
                </a:solidFill>
                <a:latin typeface="Arial"/>
                <a:ea typeface="Arial"/>
                <a:cs typeface="Arial"/>
                <a:sym typeface="Arial"/>
              </a:rPr>
              <a:t> -a -G </a:t>
            </a:r>
            <a:r>
              <a:rPr lang="en-US" sz="1800" b="0" strike="noStrike" dirty="0" err="1">
                <a:solidFill>
                  <a:srgbClr val="000000"/>
                </a:solidFill>
                <a:latin typeface="Arial"/>
                <a:ea typeface="Arial"/>
                <a:cs typeface="Arial"/>
                <a:sym typeface="Arial"/>
              </a:rPr>
              <a:t>docker</a:t>
            </a:r>
            <a:r>
              <a:rPr lang="en-US" sz="1800" b="0" strike="noStrike" dirty="0">
                <a:solidFill>
                  <a:srgbClr val="000000"/>
                </a:solidFill>
                <a:latin typeface="Arial"/>
                <a:ea typeface="Arial"/>
                <a:cs typeface="Arial"/>
                <a:sym typeface="Arial"/>
              </a:rPr>
              <a:t> YOURUSERNAME”</a:t>
            </a:r>
          </a:p>
        </p:txBody>
      </p:sp>
      <p:sp>
        <p:nvSpPr>
          <p:cNvPr id="625" name="Shape 625"/>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Obtaining and installing Docker</a:t>
            </a: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Shape 630"/>
          <p:cNvSpPr/>
          <p:nvPr/>
        </p:nvSpPr>
        <p:spPr>
          <a:xfrm>
            <a:off x="440279" y="582839"/>
            <a:ext cx="11203200" cy="264600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l" rtl="0">
              <a:lnSpc>
                <a:spcPct val="100000"/>
              </a:lnSpc>
              <a:spcBef>
                <a:spcPts val="0"/>
              </a:spcBef>
              <a:buSzPct val="25000"/>
              <a:buNone/>
            </a:pPr>
            <a:r>
              <a:rPr lang="en-US" sz="1300" b="0" strike="noStrike">
                <a:solidFill>
                  <a:srgbClr val="000000"/>
                </a:solidFill>
                <a:latin typeface="Arial"/>
                <a:ea typeface="Arial"/>
                <a:cs typeface="Arial"/>
                <a:sym typeface="Arial"/>
              </a:rPr>
              <a:t>Hello from Docker.</a:t>
            </a:r>
          </a:p>
          <a:p>
            <a:pPr marL="0" marR="0" lvl="0" indent="0" algn="l" rtl="0">
              <a:lnSpc>
                <a:spcPct val="100000"/>
              </a:lnSpc>
              <a:spcBef>
                <a:spcPts val="0"/>
              </a:spcBef>
              <a:buSzPct val="25000"/>
              <a:buNone/>
            </a:pPr>
            <a:r>
              <a:rPr lang="en-US" sz="1300" b="0" strike="noStrike">
                <a:solidFill>
                  <a:srgbClr val="000000"/>
                </a:solidFill>
                <a:latin typeface="Arial"/>
                <a:ea typeface="Arial"/>
                <a:cs typeface="Arial"/>
                <a:sym typeface="Arial"/>
              </a:rPr>
              <a:t>This message shows that your installation appears to be working correctly.</a:t>
            </a: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l" rtl="0">
              <a:lnSpc>
                <a:spcPct val="100000"/>
              </a:lnSpc>
              <a:spcBef>
                <a:spcPts val="0"/>
              </a:spcBef>
              <a:buSzPct val="25000"/>
              <a:buNone/>
            </a:pPr>
            <a:r>
              <a:rPr lang="en-US" sz="1300" b="0" strike="noStrike">
                <a:solidFill>
                  <a:srgbClr val="000000"/>
                </a:solidFill>
                <a:latin typeface="Arial"/>
                <a:ea typeface="Arial"/>
                <a:cs typeface="Arial"/>
                <a:sym typeface="Arial"/>
              </a:rPr>
              <a:t>To generate this message, Docker took the following steps:</a:t>
            </a:r>
          </a:p>
          <a:p>
            <a:pPr marL="0" marR="0" lvl="0" indent="0" algn="l" rtl="0">
              <a:lnSpc>
                <a:spcPct val="100000"/>
              </a:lnSpc>
              <a:spcBef>
                <a:spcPts val="0"/>
              </a:spcBef>
              <a:buSzPct val="25000"/>
              <a:buNone/>
            </a:pPr>
            <a:r>
              <a:rPr lang="en-US" sz="1300" b="0" strike="noStrike">
                <a:solidFill>
                  <a:srgbClr val="000000"/>
                </a:solidFill>
                <a:latin typeface="Arial"/>
                <a:ea typeface="Arial"/>
                <a:cs typeface="Arial"/>
                <a:sym typeface="Arial"/>
              </a:rPr>
              <a:t> 1. The Docker Engine CLI client contacted the Docker Engine daemon.</a:t>
            </a:r>
          </a:p>
          <a:p>
            <a:pPr marL="0" marR="0" lvl="0" indent="0" algn="l" rtl="0">
              <a:lnSpc>
                <a:spcPct val="100000"/>
              </a:lnSpc>
              <a:spcBef>
                <a:spcPts val="0"/>
              </a:spcBef>
              <a:buSzPct val="25000"/>
              <a:buNone/>
            </a:pPr>
            <a:r>
              <a:rPr lang="en-US" sz="1300" b="0" strike="noStrike">
                <a:solidFill>
                  <a:srgbClr val="000000"/>
                </a:solidFill>
                <a:latin typeface="Arial"/>
                <a:ea typeface="Arial"/>
                <a:cs typeface="Arial"/>
                <a:sym typeface="Arial"/>
              </a:rPr>
              <a:t> 2. The Docker Engine daemon pulled the "hello-world" image from the Docker Hub.</a:t>
            </a:r>
          </a:p>
          <a:p>
            <a:pPr marL="0" marR="0" lvl="0" indent="0" algn="l" rtl="0">
              <a:lnSpc>
                <a:spcPct val="100000"/>
              </a:lnSpc>
              <a:spcBef>
                <a:spcPts val="0"/>
              </a:spcBef>
              <a:buSzPct val="25000"/>
              <a:buNone/>
            </a:pPr>
            <a:r>
              <a:rPr lang="en-US" sz="1300" b="0" strike="noStrike">
                <a:solidFill>
                  <a:srgbClr val="000000"/>
                </a:solidFill>
                <a:latin typeface="Arial"/>
                <a:ea typeface="Arial"/>
                <a:cs typeface="Arial"/>
                <a:sym typeface="Arial"/>
              </a:rPr>
              <a:t> 3. The Docker Engine daemon created a new container from that image which runs the</a:t>
            </a:r>
          </a:p>
          <a:p>
            <a:pPr marL="0" marR="0" lvl="0" indent="0" algn="l" rtl="0">
              <a:lnSpc>
                <a:spcPct val="100000"/>
              </a:lnSpc>
              <a:spcBef>
                <a:spcPts val="0"/>
              </a:spcBef>
              <a:buSzPct val="25000"/>
              <a:buNone/>
            </a:pPr>
            <a:r>
              <a:rPr lang="en-US" sz="1300" b="0" strike="noStrike">
                <a:solidFill>
                  <a:srgbClr val="000000"/>
                </a:solidFill>
                <a:latin typeface="Arial"/>
                <a:ea typeface="Arial"/>
                <a:cs typeface="Arial"/>
                <a:sym typeface="Arial"/>
              </a:rPr>
              <a:t>    executable that produces the output you are currently reading.</a:t>
            </a:r>
          </a:p>
          <a:p>
            <a:pPr marL="0" marR="0" lvl="0" indent="0" algn="l" rtl="0">
              <a:lnSpc>
                <a:spcPct val="100000"/>
              </a:lnSpc>
              <a:spcBef>
                <a:spcPts val="0"/>
              </a:spcBef>
              <a:buSzPct val="25000"/>
              <a:buNone/>
            </a:pPr>
            <a:r>
              <a:rPr lang="en-US" sz="1300" b="0" strike="noStrike">
                <a:solidFill>
                  <a:srgbClr val="000000"/>
                </a:solidFill>
                <a:latin typeface="Arial"/>
                <a:ea typeface="Arial"/>
                <a:cs typeface="Arial"/>
                <a:sym typeface="Arial"/>
              </a:rPr>
              <a:t> 4. The Docker Engine daemon streamed that output to the Docker Engine CLI client, </a:t>
            </a:r>
          </a:p>
          <a:p>
            <a:pPr marL="0" marR="0" lvl="0" indent="0" algn="l" rtl="0">
              <a:lnSpc>
                <a:spcPct val="100000"/>
              </a:lnSpc>
              <a:spcBef>
                <a:spcPts val="0"/>
              </a:spcBef>
              <a:buSzPct val="25000"/>
              <a:buNone/>
            </a:pPr>
            <a:r>
              <a:rPr lang="en-US" sz="1300" b="0" strike="noStrike">
                <a:solidFill>
                  <a:srgbClr val="000000"/>
                </a:solidFill>
                <a:latin typeface="Arial"/>
                <a:ea typeface="Arial"/>
                <a:cs typeface="Arial"/>
                <a:sym typeface="Arial"/>
              </a:rPr>
              <a:t>    which sent it to your terminal.</a:t>
            </a:r>
          </a:p>
        </p:txBody>
      </p:sp>
      <p:sp>
        <p:nvSpPr>
          <p:cNvPr id="631" name="Shape 631"/>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If everything is worked properly you should see the following message: </a:t>
            </a: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Shape 636"/>
          <p:cNvSpPr/>
          <p:nvPr/>
        </p:nvSpPr>
        <p:spPr>
          <a:xfrm>
            <a:off x="1096559" y="1854000"/>
            <a:ext cx="9509759" cy="1955519"/>
          </a:xfrm>
          <a:prstGeom prst="rect">
            <a:avLst/>
          </a:prstGeom>
          <a:noFill/>
          <a:ln>
            <a:noFill/>
          </a:ln>
        </p:spPr>
        <p:txBody>
          <a:bodyPr lIns="90000" tIns="45000" rIns="90000" bIns="45000" anchor="t" anchorCtr="0">
            <a:noAutofit/>
          </a:bodyPr>
          <a:lstStyle/>
          <a:p>
            <a:pPr marL="663480" marR="0" lvl="0" indent="-218980" algn="l" rtl="0">
              <a:lnSpc>
                <a:spcPct val="100000"/>
              </a:lnSpc>
              <a:spcBef>
                <a:spcPts val="0"/>
              </a:spcBef>
              <a:buSzPct val="25000"/>
              <a:buNone/>
            </a:pPr>
            <a:r>
              <a:rPr lang="en-US" sz="1800" b="0" strike="noStrike">
                <a:solidFill>
                  <a:srgbClr val="000000"/>
                </a:solidFill>
                <a:latin typeface="Arial"/>
                <a:ea typeface="Arial"/>
                <a:cs typeface="Arial"/>
                <a:sym typeface="Arial"/>
              </a:rPr>
              <a:t>Docker utilizes several feature of the Linux kernel to function </a:t>
            </a:r>
          </a:p>
          <a:p>
            <a:pPr marL="663480" marR="0" lvl="0" indent="-218980" algn="l" rtl="0">
              <a:lnSpc>
                <a:spcPct val="100000"/>
              </a:lnSpc>
              <a:spcBef>
                <a:spcPts val="0"/>
              </a:spcBef>
              <a:buNone/>
            </a:pPr>
            <a:endParaRPr sz="1800" b="0" strike="noStrike">
              <a:solidFill>
                <a:srgbClr val="000000"/>
              </a:solidFill>
              <a:latin typeface="Arial"/>
              <a:ea typeface="Arial"/>
              <a:cs typeface="Arial"/>
              <a:sym typeface="Arial"/>
            </a:endParaRPr>
          </a:p>
          <a:p>
            <a:pPr marL="663480" marR="0" lvl="0" indent="-21898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Cgroups (What you can do) </a:t>
            </a:r>
          </a:p>
          <a:p>
            <a:pPr marL="663480" marR="0" lvl="0" indent="-21898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Namespaces (What you have)</a:t>
            </a:r>
          </a:p>
          <a:p>
            <a:pPr marL="663480" marR="0" lvl="0" indent="-21898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Union file systems</a:t>
            </a:r>
          </a:p>
        </p:txBody>
      </p:sp>
      <p:sp>
        <p:nvSpPr>
          <p:cNvPr id="637" name="Shape 637"/>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rtl="0">
              <a:spcBef>
                <a:spcPts val="0"/>
              </a:spcBef>
              <a:buNone/>
            </a:pPr>
            <a:r>
              <a:rPr lang="en-US"/>
              <a:t>Docker Architecture</a:t>
            </a: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p:nvPr/>
        </p:nvSpPr>
        <p:spPr>
          <a:xfrm>
            <a:off x="852840" y="1500479"/>
            <a:ext cx="10362959" cy="3106440"/>
          </a:xfrm>
          <a:prstGeom prst="rect">
            <a:avLst/>
          </a:prstGeom>
          <a:noFill/>
          <a:ln>
            <a:noFill/>
          </a:ln>
        </p:spPr>
        <p:txBody>
          <a:bodyPr lIns="90000" tIns="45000" rIns="90000" bIns="45000" anchor="t" anchorCtr="0">
            <a:noAutofit/>
          </a:bodyPr>
          <a:lstStyle/>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cgroups is a Linux kernel feature that limits, accounts for, and isolates the resource usage (CPU, memory, disk I/O, network, etc.) of a collection of processes.</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This allows us for manage the following per container</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Memory </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Cpu time</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Network bandwidth</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Disk bandwidth</a:t>
            </a:r>
          </a:p>
        </p:txBody>
      </p:sp>
      <p:sp>
        <p:nvSpPr>
          <p:cNvPr id="643" name="Shape 643"/>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Cgroups</a:t>
            </a: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Shape 648"/>
          <p:cNvSpPr/>
          <p:nvPr/>
        </p:nvSpPr>
        <p:spPr>
          <a:xfrm>
            <a:off x="732239" y="1365840"/>
            <a:ext cx="9753119" cy="3161879"/>
          </a:xfrm>
          <a:prstGeom prst="rect">
            <a:avLst/>
          </a:prstGeom>
          <a:noFill/>
          <a:ln>
            <a:noFill/>
          </a:ln>
        </p:spPr>
        <p:txBody>
          <a:bodyPr lIns="90000" tIns="45000" rIns="90000" bIns="45000" anchor="t" anchorCtr="0">
            <a:noAutofit/>
          </a:bodyPr>
          <a:lstStyle/>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Resource limitation: groups can be set to not exceed a configured memory limit, which also includes the file system cache</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Prioritization: some groups may get a larger share of CPU utilization[8] or disk I/O throughput </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Accounting: measures how much resources certain systems use, which may be used, for example, for billing purposes</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Control: freezing the groups of processes, their checkpointing and restarting</a:t>
            </a:r>
          </a:p>
        </p:txBody>
      </p:sp>
      <p:sp>
        <p:nvSpPr>
          <p:cNvPr id="649" name="Shape 649"/>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Cgroup features</a:t>
            </a: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Shape 654"/>
          <p:cNvSpPr/>
          <p:nvPr/>
        </p:nvSpPr>
        <p:spPr>
          <a:xfrm>
            <a:off x="609479" y="1323720"/>
            <a:ext cx="10729079" cy="91259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800" b="0" strike="noStrike">
                <a:solidFill>
                  <a:srgbClr val="000000"/>
                </a:solidFill>
                <a:latin typeface="Arial"/>
                <a:ea typeface="Arial"/>
                <a:cs typeface="Arial"/>
                <a:sym typeface="Arial"/>
              </a:rPr>
              <a:t>This provides a layer of isolation: each aspect of a container runs in its own namespace and does not have access outside it</a:t>
            </a:r>
          </a:p>
        </p:txBody>
      </p:sp>
      <p:sp>
        <p:nvSpPr>
          <p:cNvPr id="655" name="Shape 655"/>
          <p:cNvSpPr/>
          <p:nvPr/>
        </p:nvSpPr>
        <p:spPr>
          <a:xfrm>
            <a:off x="1422359" y="2225159"/>
            <a:ext cx="10606319" cy="3088800"/>
          </a:xfrm>
          <a:prstGeom prst="rect">
            <a:avLst/>
          </a:prstGeom>
          <a:noFill/>
          <a:ln>
            <a:noFill/>
          </a:ln>
        </p:spPr>
        <p:txBody>
          <a:bodyPr lIns="90000" tIns="45000" rIns="90000" bIns="45000" anchor="t" anchorCtr="0">
            <a:noAutofit/>
          </a:bodyPr>
          <a:lstStyle/>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The pid namespace: Used for process isolation (PID: Process ID).</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The net namespace: Used for managing network interfaces (NET: Networking).</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The ipc namespace: Used for managing access to IPC resources (IPC: InterProcess Communication).</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The mnt namespace: Used for managing mount-points (MNT: Mount).</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The uts namespace: Used for isolating kernel and version identifiers. (UTS: Unix Timesharing System).</a:t>
            </a:r>
          </a:p>
        </p:txBody>
      </p:sp>
      <p:sp>
        <p:nvSpPr>
          <p:cNvPr id="656" name="Shape 656"/>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Namespaces</a:t>
            </a: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Shape 661"/>
          <p:cNvSpPr/>
          <p:nvPr/>
        </p:nvSpPr>
        <p:spPr>
          <a:xfrm>
            <a:off x="258119" y="189359"/>
            <a:ext cx="6146279" cy="69984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662" name="Shape 662"/>
          <p:cNvSpPr/>
          <p:nvPr/>
        </p:nvSpPr>
        <p:spPr>
          <a:xfrm>
            <a:off x="852840" y="1514159"/>
            <a:ext cx="10729079" cy="3382559"/>
          </a:xfrm>
          <a:prstGeom prst="rect">
            <a:avLst/>
          </a:prstGeom>
          <a:noFill/>
          <a:ln>
            <a:noFill/>
          </a:ln>
        </p:spPr>
        <p:txBody>
          <a:bodyPr lIns="90000" tIns="45000" rIns="90000" bIns="45000" anchor="t" anchorCtr="0">
            <a:noAutofit/>
          </a:bodyPr>
          <a:lstStyle/>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Union file systems, or UnionFS, are file systems that operate by creating layers </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Docker uses union file systems to provide the building blocks for containers</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Docker can make use of several union file system variants including: AUFS, btrfs, vfs, and DeviceMapper.</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The most popular is AUFS</a:t>
            </a:r>
          </a:p>
        </p:txBody>
      </p:sp>
      <p:sp>
        <p:nvSpPr>
          <p:cNvPr id="663" name="Shape 663"/>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Union File systems </a:t>
            </a: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pic>
        <p:nvPicPr>
          <p:cNvPr id="668" name="Shape 668"/>
          <p:cNvPicPr preferRelativeResize="0"/>
          <p:nvPr/>
        </p:nvPicPr>
        <p:blipFill rotWithShape="1">
          <a:blip r:embed="rId3">
            <a:alphaModFix/>
          </a:blip>
          <a:srcRect/>
          <a:stretch/>
        </p:blipFill>
        <p:spPr>
          <a:xfrm>
            <a:off x="2194919" y="1542600"/>
            <a:ext cx="7558199" cy="4250880"/>
          </a:xfrm>
          <a:prstGeom prst="rect">
            <a:avLst/>
          </a:prstGeom>
          <a:noFill/>
          <a:ln>
            <a:noFill/>
          </a:ln>
        </p:spPr>
      </p:pic>
      <p:sp>
        <p:nvSpPr>
          <p:cNvPr id="669" name="Shape 669"/>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AUFS layers</a:t>
            </a: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Shape 674"/>
          <p:cNvSpPr/>
          <p:nvPr/>
        </p:nvSpPr>
        <p:spPr>
          <a:xfrm>
            <a:off x="975959" y="1586159"/>
            <a:ext cx="10240199" cy="1388880"/>
          </a:xfrm>
          <a:prstGeom prst="rect">
            <a:avLst/>
          </a:prstGeom>
          <a:noFill/>
          <a:ln>
            <a:noFill/>
          </a:ln>
        </p:spPr>
        <p:txBody>
          <a:bodyPr lIns="90000" tIns="45000" rIns="90000" bIns="45000" anchor="t" anchorCtr="0">
            <a:noAutofit/>
          </a:bodyPr>
          <a:lstStyle/>
          <a:p>
            <a:pPr marL="216000" marR="0" lvl="0" indent="-216000" algn="l" rtl="0">
              <a:lnSpc>
                <a:spcPct val="100000"/>
              </a:lnSpc>
              <a:spcBef>
                <a:spcPts val="0"/>
              </a:spcBef>
              <a:buSzPct val="25000"/>
              <a:buNone/>
            </a:pPr>
            <a:r>
              <a:rPr lang="en-US" sz="1800" b="0" strike="noStrike">
                <a:solidFill>
                  <a:srgbClr val="000000"/>
                </a:solidFill>
                <a:latin typeface="Arial"/>
                <a:ea typeface="Arial"/>
                <a:cs typeface="Arial"/>
                <a:sym typeface="Arial"/>
              </a:rPr>
              <a:t>Docker is the combination of these components </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LXC  → LinuX Container = namespaces + cgroups</a:t>
            </a:r>
          </a:p>
          <a:p>
            <a:pPr marL="216000" marR="0" lvl="0" indent="-216000" algn="l" rtl="0">
              <a:lnSpc>
                <a:spcPct val="100000"/>
              </a:lnSpc>
              <a:spcBef>
                <a:spcPts val="0"/>
              </a:spcBef>
              <a:buClr>
                <a:srgbClr val="000000"/>
              </a:buClr>
              <a:buSzPct val="45000"/>
              <a:buFont typeface="Noto Sans Symbols"/>
              <a:buChar char="●"/>
            </a:pPr>
            <a:r>
              <a:rPr lang="en-US" sz="1800" b="0" strike="noStrike">
                <a:solidFill>
                  <a:srgbClr val="000000"/>
                </a:solidFill>
                <a:latin typeface="Arial"/>
                <a:ea typeface="Arial"/>
                <a:cs typeface="Arial"/>
                <a:sym typeface="Arial"/>
              </a:rPr>
              <a:t>AUFS</a:t>
            </a:r>
          </a:p>
        </p:txBody>
      </p:sp>
      <p:sp>
        <p:nvSpPr>
          <p:cNvPr id="675" name="Shape 675"/>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Connecting everything</a:t>
            </a: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p:nvPr/>
        </p:nvSpPr>
        <p:spPr>
          <a:xfrm>
            <a:off x="1456200" y="2726280"/>
            <a:ext cx="8946600" cy="82049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4800" b="0" strike="noStrike">
                <a:solidFill>
                  <a:srgbClr val="000000"/>
                </a:solidFill>
                <a:latin typeface="Roboto"/>
                <a:ea typeface="Roboto"/>
                <a:cs typeface="Roboto"/>
                <a:sym typeface="Roboto"/>
              </a:rPr>
              <a:t>Lets get our hands dirty!</a:t>
            </a:r>
          </a:p>
        </p:txBody>
      </p:sp>
      <p:sp>
        <p:nvSpPr>
          <p:cNvPr id="681" name="Shape 681"/>
          <p:cNvSpPr txBox="1">
            <a:spLocks noGrp="1"/>
          </p:cNvSpPr>
          <p:nvPr>
            <p:ph type="body" idx="1"/>
          </p:nvPr>
        </p:nvSpPr>
        <p:spPr>
          <a:xfrm>
            <a:off x="76200" y="6262433"/>
            <a:ext cx="11175900" cy="595500"/>
          </a:xfrm>
          <a:prstGeom prst="rect">
            <a:avLst/>
          </a:prstGeom>
        </p:spPr>
        <p:txBody>
          <a:bodyPr lIns="121900" tIns="121900" rIns="121900" bIns="121900" anchor="ctr" anchorCtr="0">
            <a:noAutofit/>
          </a:bodyPr>
          <a:lstStyle/>
          <a:p>
            <a:pPr lvl="0">
              <a:spcBef>
                <a:spcPts val="0"/>
              </a:spcBef>
              <a:buNone/>
            </a:pPr>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p:nvPr/>
        </p:nvSpPr>
        <p:spPr>
          <a:xfrm>
            <a:off x="828720" y="177480"/>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i="0" u="none" strike="noStrike" cap="none">
              <a:solidFill>
                <a:srgbClr val="000000"/>
              </a:solidFill>
              <a:latin typeface="Arial"/>
              <a:ea typeface="Arial"/>
              <a:cs typeface="Arial"/>
              <a:sym typeface="Arial"/>
            </a:endParaRPr>
          </a:p>
        </p:txBody>
      </p:sp>
      <p:graphicFrame>
        <p:nvGraphicFramePr>
          <p:cNvPr id="160" name="Shape 160"/>
          <p:cNvGraphicFramePr/>
          <p:nvPr/>
        </p:nvGraphicFramePr>
        <p:xfrm>
          <a:off x="1771559" y="1247759"/>
          <a:ext cx="7791175" cy="4586400"/>
        </p:xfrm>
        <a:graphic>
          <a:graphicData uri="http://schemas.openxmlformats.org/drawingml/2006/table">
            <a:tbl>
              <a:tblPr>
                <a:noFill/>
                <a:tableStyleId>{E3FBBF9B-D22C-4632-8D2A-42C50F5795AB}</a:tableStyleId>
              </a:tblPr>
              <a:tblGrid>
                <a:gridCol w="1731600"/>
                <a:gridCol w="865450"/>
                <a:gridCol w="865450"/>
                <a:gridCol w="865450"/>
                <a:gridCol w="865450"/>
                <a:gridCol w="865450"/>
                <a:gridCol w="865450"/>
                <a:gridCol w="866875"/>
              </a:tblGrid>
              <a:tr h="655200">
                <a:tc>
                  <a:txBody>
                    <a:bodyPr/>
                    <a:lstStyle/>
                    <a:p>
                      <a:pPr marL="0" marR="0" lvl="0" indent="0" algn="ctr" rtl="0">
                        <a:lnSpc>
                          <a:spcPct val="100000"/>
                        </a:lnSpc>
                        <a:spcBef>
                          <a:spcPts val="0"/>
                        </a:spcBef>
                        <a:buSzPct val="25000"/>
                        <a:buNone/>
                      </a:pPr>
                      <a:r>
                        <a:rPr lang="en-US" sz="1100" b="1" u="none" strike="noStrike" cap="none">
                          <a:solidFill>
                            <a:srgbClr val="FFFFFF"/>
                          </a:solidFill>
                          <a:latin typeface="Cabin"/>
                          <a:ea typeface="Cabin"/>
                          <a:cs typeface="Cabin"/>
                          <a:sym typeface="Cabin"/>
                        </a:rPr>
                        <a:t>Static website</a:t>
                      </a:r>
                    </a:p>
                  </a:txBody>
                  <a:tcPr marL="17275" marR="17275" marT="45725" marB="457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5B9BD5"/>
                    </a:solidFill>
                  </a:tcPr>
                </a:tc>
                <a:tc>
                  <a:txBody>
                    <a:bodyPr/>
                    <a:lstStyle/>
                    <a:p>
                      <a:pPr lvl="0">
                        <a:spcBef>
                          <a:spcPts val="0"/>
                        </a:spcBef>
                        <a:buNone/>
                      </a:pPr>
                      <a:endParaRPr/>
                    </a:p>
                  </a:txBody>
                  <a:tcPr marL="91425" marR="91425" marT="91425" marB="914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100" b="1" u="none" strike="noStrike" cap="none">
                          <a:solidFill>
                            <a:srgbClr val="FFFFFF"/>
                          </a:solidFill>
                          <a:latin typeface="Cabin"/>
                          <a:ea typeface="Cabin"/>
                          <a:cs typeface="Cabin"/>
                          <a:sym typeface="Cabin"/>
                        </a:rPr>
                        <a:t>Web frontend </a:t>
                      </a:r>
                    </a:p>
                  </a:txBody>
                  <a:tcPr marL="17275" marR="17275" marT="45725" marB="457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5B9BD5"/>
                    </a:solidFill>
                  </a:tcPr>
                </a:tc>
                <a:tc>
                  <a:txBody>
                    <a:bodyPr/>
                    <a:lstStyle/>
                    <a:p>
                      <a:pPr lvl="0">
                        <a:spcBef>
                          <a:spcPts val="0"/>
                        </a:spcBef>
                        <a:buNone/>
                      </a:pPr>
                      <a:endParaRPr/>
                    </a:p>
                  </a:txBody>
                  <a:tcPr marL="91425" marR="91425" marT="91425" marB="914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100" b="1" u="none" strike="noStrike" cap="none">
                          <a:solidFill>
                            <a:srgbClr val="FFFFFF"/>
                          </a:solidFill>
                          <a:latin typeface="Cabin"/>
                          <a:ea typeface="Cabin"/>
                          <a:cs typeface="Cabin"/>
                          <a:sym typeface="Cabin"/>
                        </a:rPr>
                        <a:t>Background workers</a:t>
                      </a:r>
                    </a:p>
                  </a:txBody>
                  <a:tcPr marL="17275" marR="17275" marT="45725" marB="457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5B9BD5"/>
                    </a:solidFill>
                  </a:tcPr>
                </a:tc>
                <a:tc>
                  <a:txBody>
                    <a:bodyPr/>
                    <a:lstStyle/>
                    <a:p>
                      <a:pPr lvl="0">
                        <a:spcBef>
                          <a:spcPts val="0"/>
                        </a:spcBef>
                        <a:buNone/>
                      </a:pPr>
                      <a:endParaRPr/>
                    </a:p>
                  </a:txBody>
                  <a:tcPr marL="91425" marR="91425" marT="91425" marB="914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100" b="1" u="none" strike="noStrike" cap="none">
                          <a:solidFill>
                            <a:srgbClr val="FFFFFF"/>
                          </a:solidFill>
                          <a:latin typeface="Cabin"/>
                          <a:ea typeface="Cabin"/>
                          <a:cs typeface="Cabin"/>
                          <a:sym typeface="Cabin"/>
                        </a:rPr>
                        <a:t>User DB</a:t>
                      </a:r>
                    </a:p>
                  </a:txBody>
                  <a:tcPr marL="17275" marR="17275" marT="45725" marB="457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5B9BD5"/>
                    </a:solidFill>
                  </a:tcPr>
                </a:tc>
                <a:tc>
                  <a:txBody>
                    <a:bodyPr/>
                    <a:lstStyle/>
                    <a:p>
                      <a:pPr lvl="0">
                        <a:spcBef>
                          <a:spcPts val="0"/>
                        </a:spcBef>
                        <a:buNone/>
                      </a:pPr>
                      <a:endParaRPr/>
                    </a:p>
                  </a:txBody>
                  <a:tcPr marL="91425" marR="91425" marT="91425" marB="914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100" b="1" u="none" strike="noStrike" cap="none">
                          <a:solidFill>
                            <a:srgbClr val="FFFFFF"/>
                          </a:solidFill>
                          <a:latin typeface="Cabin"/>
                          <a:ea typeface="Cabin"/>
                          <a:cs typeface="Cabin"/>
                          <a:sym typeface="Cabin"/>
                        </a:rPr>
                        <a:t>Analytics DB</a:t>
                      </a:r>
                    </a:p>
                  </a:txBody>
                  <a:tcPr marL="17275" marR="17275" marT="45725" marB="457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5B9BD5"/>
                    </a:solidFill>
                  </a:tcPr>
                </a:tc>
                <a:tc>
                  <a:txBody>
                    <a:bodyPr/>
                    <a:lstStyle/>
                    <a:p>
                      <a:pPr lvl="0">
                        <a:spcBef>
                          <a:spcPts val="0"/>
                        </a:spcBef>
                        <a:buNone/>
                      </a:pPr>
                      <a:endParaRPr/>
                    </a:p>
                  </a:txBody>
                  <a:tcPr marL="91425" marR="91425" marT="91425" marB="914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100" b="1" u="none" strike="noStrike" cap="none">
                          <a:solidFill>
                            <a:srgbClr val="FFFFFF"/>
                          </a:solidFill>
                          <a:latin typeface="Cabin"/>
                          <a:ea typeface="Cabin"/>
                          <a:cs typeface="Cabin"/>
                          <a:sym typeface="Cabin"/>
                        </a:rPr>
                        <a:t>Queue</a:t>
                      </a:r>
                    </a:p>
                  </a:txBody>
                  <a:tcPr marL="17275" marR="17275" marT="45725" marB="457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5B9BD5"/>
                    </a:solidFill>
                  </a:tcPr>
                </a:tc>
                <a:tc>
                  <a:txBody>
                    <a:bodyPr/>
                    <a:lstStyle/>
                    <a:p>
                      <a:pPr lvl="0">
                        <a:spcBef>
                          <a:spcPts val="0"/>
                        </a:spcBef>
                        <a:buNone/>
                      </a:pPr>
                      <a:endParaRPr/>
                    </a:p>
                  </a:txBody>
                  <a:tcPr marL="91425" marR="91425" marT="91425" marB="914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r>
              <a:tr h="655200">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Development VM</a:t>
                      </a:r>
                    </a:p>
                  </a:txBody>
                  <a:tcPr marL="17275" marR="1727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QA Server</a:t>
                      </a:r>
                    </a:p>
                  </a:txBody>
                  <a:tcPr marL="17275" marR="1727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Single Prod Server</a:t>
                      </a:r>
                    </a:p>
                  </a:txBody>
                  <a:tcPr marL="17275" marR="1727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Onsite Cluster</a:t>
                      </a:r>
                    </a:p>
                  </a:txBody>
                  <a:tcPr marL="17275" marR="1727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Public Cloud</a:t>
                      </a:r>
                    </a:p>
                  </a:txBody>
                  <a:tcPr marL="17275" marR="1727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Contributor’s laptop</a:t>
                      </a:r>
                    </a:p>
                  </a:txBody>
                  <a:tcPr marL="17275" marR="1727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Customer Servers</a:t>
                      </a:r>
                    </a:p>
                  </a:txBody>
                  <a:tcPr marL="17275" marR="17275" marT="45725" marB="457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r>
            </a:tbl>
          </a:graphicData>
        </a:graphic>
      </p:graphicFrame>
      <p:sp>
        <p:nvSpPr>
          <p:cNvPr id="161" name="Shape 161"/>
          <p:cNvSpPr/>
          <p:nvPr/>
        </p:nvSpPr>
        <p:spPr>
          <a:xfrm>
            <a:off x="1454759" y="1398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162" name="Shape 162"/>
          <p:cNvSpPr/>
          <p:nvPr/>
        </p:nvSpPr>
        <p:spPr>
          <a:xfrm>
            <a:off x="1529640" y="1533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163" name="Shape 163"/>
          <p:cNvSpPr/>
          <p:nvPr/>
        </p:nvSpPr>
        <p:spPr>
          <a:xfrm>
            <a:off x="1380240" y="1533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64" name="Shape 164"/>
          <p:cNvSpPr/>
          <p:nvPr/>
        </p:nvSpPr>
        <p:spPr>
          <a:xfrm>
            <a:off x="1396440" y="2118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165" name="Shape 165"/>
          <p:cNvSpPr/>
          <p:nvPr/>
        </p:nvSpPr>
        <p:spPr>
          <a:xfrm>
            <a:off x="1545840" y="2118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w="12600" cap="flat" cmpd="sng">
            <a:solidFill>
              <a:srgbClr val="FFFFFF"/>
            </a:solidFill>
            <a:prstDash val="solid"/>
            <a:miter/>
            <a:headEnd type="none" w="med" len="med"/>
            <a:tailEnd type="none" w="med" len="med"/>
          </a:ln>
        </p:spPr>
      </p:sp>
      <p:sp>
        <p:nvSpPr>
          <p:cNvPr id="166" name="Shape 166"/>
          <p:cNvSpPr/>
          <p:nvPr/>
        </p:nvSpPr>
        <p:spPr>
          <a:xfrm>
            <a:off x="1471320" y="2253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167" name="Shape 167"/>
          <p:cNvSpPr/>
          <p:nvPr/>
        </p:nvSpPr>
        <p:spPr>
          <a:xfrm>
            <a:off x="1321920" y="2253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68" name="Shape 168"/>
          <p:cNvSpPr/>
          <p:nvPr/>
        </p:nvSpPr>
        <p:spPr>
          <a:xfrm>
            <a:off x="1403279" y="266471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69" name="Shape 169"/>
          <p:cNvSpPr/>
          <p:nvPr/>
        </p:nvSpPr>
        <p:spPr>
          <a:xfrm>
            <a:off x="1328400" y="279971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170" name="Shape 170"/>
          <p:cNvSpPr/>
          <p:nvPr/>
        </p:nvSpPr>
        <p:spPr>
          <a:xfrm>
            <a:off x="1477800" y="279971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w="12600" cap="flat" cmpd="sng">
            <a:solidFill>
              <a:srgbClr val="FFFFFF"/>
            </a:solidFill>
            <a:prstDash val="solid"/>
            <a:miter/>
            <a:headEnd type="none" w="med" len="med"/>
            <a:tailEnd type="none" w="med" len="med"/>
          </a:ln>
        </p:spPr>
      </p:sp>
      <p:sp>
        <p:nvSpPr>
          <p:cNvPr id="171" name="Shape 171"/>
          <p:cNvSpPr/>
          <p:nvPr/>
        </p:nvSpPr>
        <p:spPr>
          <a:xfrm>
            <a:off x="1403279" y="293471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172" name="Shape 172"/>
          <p:cNvSpPr/>
          <p:nvPr/>
        </p:nvSpPr>
        <p:spPr>
          <a:xfrm>
            <a:off x="1500479" y="46296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73" name="Shape 173"/>
          <p:cNvSpPr/>
          <p:nvPr/>
        </p:nvSpPr>
        <p:spPr>
          <a:xfrm>
            <a:off x="1351079" y="46296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A5A5A5"/>
          </a:solidFill>
          <a:ln w="12600" cap="flat" cmpd="sng">
            <a:solidFill>
              <a:srgbClr val="FFFFFF"/>
            </a:solidFill>
            <a:prstDash val="solid"/>
            <a:miter/>
            <a:headEnd type="none" w="med" len="med"/>
            <a:tailEnd type="none" w="med" len="med"/>
          </a:ln>
        </p:spPr>
      </p:sp>
      <p:sp>
        <p:nvSpPr>
          <p:cNvPr id="174" name="Shape 174"/>
          <p:cNvSpPr/>
          <p:nvPr/>
        </p:nvSpPr>
        <p:spPr>
          <a:xfrm>
            <a:off x="1425600" y="47646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175" name="Shape 175"/>
          <p:cNvSpPr/>
          <p:nvPr/>
        </p:nvSpPr>
        <p:spPr>
          <a:xfrm>
            <a:off x="1500479" y="489996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176" name="Shape 176"/>
          <p:cNvSpPr/>
          <p:nvPr/>
        </p:nvSpPr>
        <p:spPr>
          <a:xfrm>
            <a:off x="1351079" y="489996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77" name="Shape 177"/>
          <p:cNvSpPr/>
          <p:nvPr/>
        </p:nvSpPr>
        <p:spPr>
          <a:xfrm>
            <a:off x="1393559" y="396828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78" name="Shape 178"/>
          <p:cNvSpPr/>
          <p:nvPr/>
        </p:nvSpPr>
        <p:spPr>
          <a:xfrm>
            <a:off x="1468079" y="410328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w="12600" cap="flat" cmpd="sng">
            <a:solidFill>
              <a:srgbClr val="FFFFFF"/>
            </a:solidFill>
            <a:prstDash val="solid"/>
            <a:miter/>
            <a:headEnd type="none" w="med" len="med"/>
            <a:tailEnd type="none" w="med" len="med"/>
          </a:ln>
        </p:spPr>
      </p:sp>
      <p:sp>
        <p:nvSpPr>
          <p:cNvPr id="179" name="Shape 179"/>
          <p:cNvSpPr/>
          <p:nvPr/>
        </p:nvSpPr>
        <p:spPr>
          <a:xfrm>
            <a:off x="1393559" y="423828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180" name="Shape 180"/>
          <p:cNvSpPr/>
          <p:nvPr/>
        </p:nvSpPr>
        <p:spPr>
          <a:xfrm>
            <a:off x="1490759" y="339443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181" name="Shape 181"/>
          <p:cNvSpPr/>
          <p:nvPr/>
        </p:nvSpPr>
        <p:spPr>
          <a:xfrm>
            <a:off x="1341359" y="339443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A5A5A5"/>
          </a:solidFill>
          <a:ln w="12600" cap="flat" cmpd="sng">
            <a:solidFill>
              <a:srgbClr val="FFFFFF"/>
            </a:solidFill>
            <a:prstDash val="solid"/>
            <a:miter/>
            <a:headEnd type="none" w="med" len="med"/>
            <a:tailEnd type="none" w="med" len="med"/>
          </a:ln>
        </p:spPr>
      </p:sp>
      <p:sp>
        <p:nvSpPr>
          <p:cNvPr id="182" name="Shape 182"/>
          <p:cNvSpPr/>
          <p:nvPr/>
        </p:nvSpPr>
        <p:spPr>
          <a:xfrm>
            <a:off x="1415879" y="352943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pic>
        <p:nvPicPr>
          <p:cNvPr id="183" name="Shape 183"/>
          <p:cNvPicPr preferRelativeResize="0"/>
          <p:nvPr/>
        </p:nvPicPr>
        <p:blipFill rotWithShape="1">
          <a:blip r:embed="rId3">
            <a:alphaModFix/>
          </a:blip>
          <a:srcRect/>
          <a:stretch/>
        </p:blipFill>
        <p:spPr>
          <a:xfrm>
            <a:off x="3612960" y="5981760"/>
            <a:ext cx="677520" cy="408959"/>
          </a:xfrm>
          <a:prstGeom prst="rect">
            <a:avLst/>
          </a:prstGeom>
          <a:noFill/>
          <a:ln>
            <a:noFill/>
          </a:ln>
        </p:spPr>
      </p:pic>
      <p:pic>
        <p:nvPicPr>
          <p:cNvPr id="184" name="Shape 184"/>
          <p:cNvPicPr preferRelativeResize="0"/>
          <p:nvPr/>
        </p:nvPicPr>
        <p:blipFill rotWithShape="1">
          <a:blip r:embed="rId4">
            <a:alphaModFix/>
          </a:blip>
          <a:srcRect/>
          <a:stretch/>
        </p:blipFill>
        <p:spPr>
          <a:xfrm>
            <a:off x="5327639" y="5883480"/>
            <a:ext cx="697319" cy="447839"/>
          </a:xfrm>
          <a:prstGeom prst="rect">
            <a:avLst/>
          </a:prstGeom>
          <a:noFill/>
          <a:ln>
            <a:noFill/>
          </a:ln>
        </p:spPr>
      </p:pic>
      <p:pic>
        <p:nvPicPr>
          <p:cNvPr id="185" name="Shape 185"/>
          <p:cNvPicPr preferRelativeResize="0"/>
          <p:nvPr/>
        </p:nvPicPr>
        <p:blipFill rotWithShape="1">
          <a:blip r:embed="rId5">
            <a:alphaModFix/>
          </a:blip>
          <a:srcRect/>
          <a:stretch/>
        </p:blipFill>
        <p:spPr>
          <a:xfrm>
            <a:off x="4564800" y="5892839"/>
            <a:ext cx="478800" cy="649440"/>
          </a:xfrm>
          <a:prstGeom prst="rect">
            <a:avLst/>
          </a:prstGeom>
          <a:noFill/>
          <a:ln>
            <a:noFill/>
          </a:ln>
        </p:spPr>
      </p:pic>
      <p:pic>
        <p:nvPicPr>
          <p:cNvPr id="186" name="Shape 186"/>
          <p:cNvPicPr preferRelativeResize="0"/>
          <p:nvPr/>
        </p:nvPicPr>
        <p:blipFill rotWithShape="1">
          <a:blip r:embed="rId6">
            <a:alphaModFix/>
          </a:blip>
          <a:srcRect/>
          <a:stretch/>
        </p:blipFill>
        <p:spPr>
          <a:xfrm>
            <a:off x="6249960" y="5921280"/>
            <a:ext cx="596520" cy="820439"/>
          </a:xfrm>
          <a:prstGeom prst="rect">
            <a:avLst/>
          </a:prstGeom>
          <a:noFill/>
          <a:ln>
            <a:noFill/>
          </a:ln>
        </p:spPr>
      </p:pic>
      <p:pic>
        <p:nvPicPr>
          <p:cNvPr id="187" name="Shape 187"/>
          <p:cNvPicPr preferRelativeResize="0"/>
          <p:nvPr/>
        </p:nvPicPr>
        <p:blipFill rotWithShape="1">
          <a:blip r:embed="rId7">
            <a:alphaModFix/>
          </a:blip>
          <a:srcRect/>
          <a:stretch/>
        </p:blipFill>
        <p:spPr>
          <a:xfrm>
            <a:off x="7004520" y="6060960"/>
            <a:ext cx="841320" cy="506520"/>
          </a:xfrm>
          <a:prstGeom prst="rect">
            <a:avLst/>
          </a:prstGeom>
          <a:noFill/>
          <a:ln>
            <a:noFill/>
          </a:ln>
        </p:spPr>
      </p:pic>
      <p:pic>
        <p:nvPicPr>
          <p:cNvPr id="188" name="Shape 188"/>
          <p:cNvPicPr preferRelativeResize="0"/>
          <p:nvPr/>
        </p:nvPicPr>
        <p:blipFill rotWithShape="1">
          <a:blip r:embed="rId8">
            <a:alphaModFix/>
          </a:blip>
          <a:srcRect/>
          <a:stretch/>
        </p:blipFill>
        <p:spPr>
          <a:xfrm>
            <a:off x="8033400" y="6108839"/>
            <a:ext cx="559440" cy="445320"/>
          </a:xfrm>
          <a:prstGeom prst="rect">
            <a:avLst/>
          </a:prstGeom>
          <a:noFill/>
          <a:ln>
            <a:noFill/>
          </a:ln>
        </p:spPr>
      </p:pic>
      <p:pic>
        <p:nvPicPr>
          <p:cNvPr id="189" name="Shape 189"/>
          <p:cNvPicPr preferRelativeResize="0"/>
          <p:nvPr/>
        </p:nvPicPr>
        <p:blipFill rotWithShape="1">
          <a:blip r:embed="rId5">
            <a:alphaModFix/>
          </a:blip>
          <a:srcRect/>
          <a:stretch/>
        </p:blipFill>
        <p:spPr>
          <a:xfrm>
            <a:off x="8825760" y="5966639"/>
            <a:ext cx="478800" cy="649440"/>
          </a:xfrm>
          <a:prstGeom prst="rect">
            <a:avLst/>
          </a:prstGeom>
          <a:noFill/>
          <a:ln>
            <a:noFill/>
          </a:ln>
        </p:spPr>
      </p:pic>
      <p:pic>
        <p:nvPicPr>
          <p:cNvPr id="190" name="Shape 190"/>
          <p:cNvPicPr preferRelativeResize="0"/>
          <p:nvPr/>
        </p:nvPicPr>
        <p:blipFill rotWithShape="1">
          <a:blip r:embed="rId5">
            <a:alphaModFix/>
          </a:blip>
          <a:srcRect/>
          <a:stretch/>
        </p:blipFill>
        <p:spPr>
          <a:xfrm>
            <a:off x="8939160" y="5966639"/>
            <a:ext cx="478800" cy="649440"/>
          </a:xfrm>
          <a:prstGeom prst="rect">
            <a:avLst/>
          </a:prstGeom>
          <a:noFill/>
          <a:ln>
            <a:noFill/>
          </a:ln>
        </p:spPr>
      </p:pic>
      <p:pic>
        <p:nvPicPr>
          <p:cNvPr id="191" name="Shape 191"/>
          <p:cNvPicPr preferRelativeResize="0"/>
          <p:nvPr/>
        </p:nvPicPr>
        <p:blipFill rotWithShape="1">
          <a:blip r:embed="rId5">
            <a:alphaModFix/>
          </a:blip>
          <a:srcRect/>
          <a:stretch/>
        </p:blipFill>
        <p:spPr>
          <a:xfrm>
            <a:off x="9065520" y="5971319"/>
            <a:ext cx="478800" cy="649440"/>
          </a:xfrm>
          <a:prstGeom prst="rect">
            <a:avLst/>
          </a:prstGeom>
          <a:noFill/>
          <a:ln>
            <a:noFill/>
          </a:ln>
        </p:spPr>
      </p:pic>
      <p:graphicFrame>
        <p:nvGraphicFramePr>
          <p:cNvPr id="192" name="Shape 192"/>
          <p:cNvGraphicFramePr/>
          <p:nvPr/>
        </p:nvGraphicFramePr>
        <p:xfrm>
          <a:off x="3519360" y="1243440"/>
          <a:ext cx="6034025" cy="3931200"/>
        </p:xfrm>
        <a:graphic>
          <a:graphicData uri="http://schemas.openxmlformats.org/drawingml/2006/table">
            <a:tbl>
              <a:tblPr>
                <a:noFill/>
                <a:tableStyleId>{E3FBBF9B-D22C-4632-8D2A-42C50F5795AB}</a:tableStyleId>
              </a:tblPr>
              <a:tblGrid>
                <a:gridCol w="861850"/>
                <a:gridCol w="861850"/>
                <a:gridCol w="861850"/>
                <a:gridCol w="861850"/>
                <a:gridCol w="861850"/>
                <a:gridCol w="861850"/>
                <a:gridCol w="862925"/>
              </a:tblGrid>
              <a:tr h="655200">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600" b="0" u="none" strike="noStrike" cap="none">
                          <a:solidFill>
                            <a:srgbClr val="394D54"/>
                          </a:solidFill>
                          <a:latin typeface="Cabin"/>
                          <a:ea typeface="Cabin"/>
                          <a:cs typeface="Cabin"/>
                          <a:sym typeface="Cabin"/>
                        </a:rPr>
                        <a:t>?</a:t>
                      </a:r>
                    </a:p>
                  </a:txBody>
                  <a:tcPr marL="17275" marR="17275" marT="45725" marB="457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r>
            </a:tbl>
          </a:graphicData>
        </a:graphic>
      </p:graphicFrame>
      <p:sp>
        <p:nvSpPr>
          <p:cNvPr id="193" name="Shape 193"/>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The Matrix From Hell</a:t>
            </a:r>
          </a:p>
        </p:txBody>
      </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Shape 686"/>
          <p:cNvSpPr/>
          <p:nvPr/>
        </p:nvSpPr>
        <p:spPr>
          <a:xfrm>
            <a:off x="444600" y="1629000"/>
            <a:ext cx="10606319" cy="3876480"/>
          </a:xfrm>
          <a:prstGeom prst="rect">
            <a:avLst/>
          </a:prstGeom>
          <a:noFill/>
          <a:ln>
            <a:noFill/>
          </a:ln>
        </p:spPr>
        <p:txBody>
          <a:bodyPr lIns="90000" tIns="45000" rIns="90000" bIns="45000" anchor="t" anchorCtr="0">
            <a:noAutofit/>
          </a:bodyPr>
          <a:lstStyle/>
          <a:p>
            <a:pPr marL="216000" marR="0" lvl="0" indent="-216000" algn="l" rtl="0">
              <a:lnSpc>
                <a:spcPct val="100000"/>
              </a:lnSpc>
              <a:spcBef>
                <a:spcPts val="0"/>
              </a:spcBef>
              <a:buClr>
                <a:srgbClr val="000000"/>
              </a:buClr>
              <a:buSzPct val="45000"/>
              <a:buFont typeface="Noto Sans Symbols"/>
              <a:buChar char="●"/>
            </a:pPr>
            <a:r>
              <a:rPr lang="en-US" sz="2200" b="0" strike="noStrike">
                <a:solidFill>
                  <a:srgbClr val="000000"/>
                </a:solidFill>
                <a:latin typeface="Arial"/>
                <a:ea typeface="Arial"/>
                <a:cs typeface="Arial"/>
                <a:sym typeface="Arial"/>
              </a:rPr>
              <a:t>Download from the registry</a:t>
            </a:r>
          </a:p>
          <a:p>
            <a:pPr marL="216000" marR="0" lvl="0" indent="-216000" algn="l" rtl="0">
              <a:lnSpc>
                <a:spcPct val="100000"/>
              </a:lnSpc>
              <a:spcBef>
                <a:spcPts val="0"/>
              </a:spcBef>
              <a:buClr>
                <a:srgbClr val="000000"/>
              </a:buClr>
              <a:buSzPct val="45000"/>
              <a:buFont typeface="Noto Sans Symbols"/>
              <a:buChar char="●"/>
            </a:pPr>
            <a:r>
              <a:rPr lang="en-US" sz="2200" b="0" strike="noStrike">
                <a:solidFill>
                  <a:srgbClr val="000000"/>
                </a:solidFill>
                <a:latin typeface="Arial"/>
                <a:ea typeface="Arial"/>
                <a:cs typeface="Arial"/>
                <a:sym typeface="Arial"/>
              </a:rPr>
              <a:t>Execute command inside container  Interactive with container</a:t>
            </a:r>
          </a:p>
          <a:p>
            <a:pPr marL="216000" marR="0" lvl="0" indent="-216000" algn="l" rtl="0">
              <a:lnSpc>
                <a:spcPct val="100000"/>
              </a:lnSpc>
              <a:spcBef>
                <a:spcPts val="0"/>
              </a:spcBef>
              <a:buSzPct val="25000"/>
              <a:buNone/>
            </a:pPr>
            <a:r>
              <a:rPr lang="en-US" sz="1800" b="0" strike="noStrike">
                <a:solidFill>
                  <a:srgbClr val="000000"/>
                </a:solidFill>
                <a:latin typeface="Courier New"/>
                <a:ea typeface="Courier New"/>
                <a:cs typeface="Courier New"/>
                <a:sym typeface="Courier New"/>
              </a:rPr>
              <a:t>$ docker search ubuntu  # </a:t>
            </a:r>
            <a:r>
              <a:rPr lang="en-US" sz="1800" b="1" strike="noStrike">
                <a:solidFill>
                  <a:srgbClr val="000000"/>
                </a:solidFill>
                <a:latin typeface="Courier New"/>
                <a:ea typeface="Courier New"/>
                <a:cs typeface="Courier New"/>
                <a:sym typeface="Courier New"/>
              </a:rPr>
              <a:t>from lots of release</a:t>
            </a:r>
          </a:p>
          <a:p>
            <a:pPr marL="216000" marR="0" lvl="0" indent="-216000" algn="l" rtl="0">
              <a:lnSpc>
                <a:spcPct val="100000"/>
              </a:lnSpc>
              <a:spcBef>
                <a:spcPts val="0"/>
              </a:spcBef>
              <a:buSzPct val="25000"/>
              <a:buNone/>
            </a:pPr>
            <a:r>
              <a:rPr lang="en-US" sz="1800" b="0" strike="noStrike">
                <a:solidFill>
                  <a:srgbClr val="000000"/>
                </a:solidFill>
                <a:latin typeface="Courier New"/>
                <a:ea typeface="Courier New"/>
                <a:cs typeface="Courier New"/>
                <a:sym typeface="Courier New"/>
              </a:rPr>
              <a:t>$ docker pull ubuntu:latest # </a:t>
            </a:r>
            <a:r>
              <a:rPr lang="en-US" sz="1800" b="1" strike="noStrike">
                <a:solidFill>
                  <a:srgbClr val="000000"/>
                </a:solidFill>
                <a:latin typeface="Courier New"/>
                <a:ea typeface="Courier New"/>
                <a:cs typeface="Courier New"/>
                <a:sym typeface="Courier New"/>
              </a:rPr>
              <a:t>may take minutes</a:t>
            </a:r>
          </a:p>
          <a:p>
            <a:pPr marL="216000" marR="0" lvl="0" indent="-216000" algn="l" rtl="0">
              <a:lnSpc>
                <a:spcPct val="100000"/>
              </a:lnSpc>
              <a:spcBef>
                <a:spcPts val="0"/>
              </a:spcBef>
              <a:buSzPct val="25000"/>
              <a:buNone/>
            </a:pPr>
            <a:r>
              <a:rPr lang="en-US" sz="1100" b="0" strike="noStrike">
                <a:solidFill>
                  <a:srgbClr val="000000"/>
                </a:solidFill>
                <a:latin typeface="Courier New"/>
                <a:ea typeface="Courier New"/>
                <a:cs typeface="Courier New"/>
                <a:sym typeface="Courier New"/>
              </a:rPr>
              <a:t>Pulling repository ubuntu</a:t>
            </a:r>
          </a:p>
          <a:p>
            <a:pPr marL="216000" marR="0" lvl="0" indent="-216000" algn="l" rtl="0">
              <a:lnSpc>
                <a:spcPct val="100000"/>
              </a:lnSpc>
              <a:spcBef>
                <a:spcPts val="0"/>
              </a:spcBef>
              <a:buSzPct val="25000"/>
              <a:buNone/>
            </a:pPr>
            <a:r>
              <a:rPr lang="en-US" sz="1100" b="0" strike="noStrike">
                <a:solidFill>
                  <a:srgbClr val="000000"/>
                </a:solidFill>
                <a:latin typeface="Courier New"/>
                <a:ea typeface="Courier New"/>
                <a:cs typeface="Courier New"/>
                <a:sym typeface="Courier New"/>
              </a:rPr>
              <a:t>ad892dd21d60: Pulling dependent layers</a:t>
            </a:r>
          </a:p>
          <a:p>
            <a:pPr marL="216000" marR="0" lvl="0" indent="-216000" algn="l" rtl="0">
              <a:lnSpc>
                <a:spcPct val="100000"/>
              </a:lnSpc>
              <a:spcBef>
                <a:spcPts val="0"/>
              </a:spcBef>
              <a:buSzPct val="25000"/>
              <a:buNone/>
            </a:pPr>
            <a:r>
              <a:rPr lang="en-US" sz="1100" b="0" strike="noStrike">
                <a:solidFill>
                  <a:srgbClr val="000000"/>
                </a:solidFill>
                <a:latin typeface="Courier New"/>
                <a:ea typeface="Courier New"/>
                <a:cs typeface="Courier New"/>
                <a:sym typeface="Courier New"/>
              </a:rPr>
              <a:t>511136ea3c5a: Pulling fs layer</a:t>
            </a:r>
          </a:p>
          <a:p>
            <a:pPr marL="216000" marR="0" lvl="0" indent="-216000" algn="l" rtl="0">
              <a:lnSpc>
                <a:spcPct val="100000"/>
              </a:lnSpc>
              <a:spcBef>
                <a:spcPts val="0"/>
              </a:spcBef>
              <a:buSzPct val="25000"/>
              <a:buNone/>
            </a:pPr>
            <a:r>
              <a:rPr lang="en-US" sz="1800" b="0" strike="noStrike">
                <a:solidFill>
                  <a:srgbClr val="000000"/>
                </a:solidFill>
                <a:latin typeface="Courier New"/>
                <a:ea typeface="Courier New"/>
                <a:cs typeface="Courier New"/>
                <a:sym typeface="Courier New"/>
              </a:rPr>
              <a:t>$ docker images   # </a:t>
            </a:r>
            <a:r>
              <a:rPr lang="en-US" sz="1800" b="1" strike="noStrike">
                <a:solidFill>
                  <a:srgbClr val="000000"/>
                </a:solidFill>
                <a:latin typeface="Courier New"/>
                <a:ea typeface="Courier New"/>
                <a:cs typeface="Courier New"/>
                <a:sym typeface="Courier New"/>
              </a:rPr>
              <a:t>list local images</a:t>
            </a:r>
          </a:p>
          <a:p>
            <a:pPr marL="216000" marR="0" lvl="0" indent="-216000" algn="l" rtl="0">
              <a:lnSpc>
                <a:spcPct val="100000"/>
              </a:lnSpc>
              <a:spcBef>
                <a:spcPts val="0"/>
              </a:spcBef>
              <a:buSzPct val="25000"/>
              <a:buNone/>
            </a:pPr>
            <a:r>
              <a:rPr lang="en-US" sz="1000" b="0" strike="noStrike">
                <a:solidFill>
                  <a:srgbClr val="000000"/>
                </a:solidFill>
                <a:latin typeface="Courier New"/>
                <a:ea typeface="Courier New"/>
                <a:cs typeface="Courier New"/>
                <a:sym typeface="Courier New"/>
              </a:rPr>
              <a:t>REPOSITORY          TAG                 IMAGE ID            CREATED             VIRTUAL SIZE</a:t>
            </a:r>
          </a:p>
          <a:p>
            <a:pPr marL="216000" marR="0" lvl="0" indent="-216000" algn="l" rtl="0">
              <a:lnSpc>
                <a:spcPct val="100000"/>
              </a:lnSpc>
              <a:spcBef>
                <a:spcPts val="0"/>
              </a:spcBef>
              <a:buSzPct val="25000"/>
              <a:buNone/>
            </a:pPr>
            <a:r>
              <a:rPr lang="en-US" sz="1000" b="0" strike="noStrike">
                <a:solidFill>
                  <a:srgbClr val="000000"/>
                </a:solidFill>
                <a:latin typeface="Courier New"/>
                <a:ea typeface="Courier New"/>
                <a:cs typeface="Courier New"/>
                <a:sym typeface="Courier New"/>
              </a:rPr>
              <a:t>ubuntu              latest              ad892dd21d60        6 days ago          275.5 MB</a:t>
            </a:r>
          </a:p>
          <a:p>
            <a:pPr marL="216000" marR="0" lvl="0" indent="-216000" algn="l" rtl="0">
              <a:lnSpc>
                <a:spcPct val="100000"/>
              </a:lnSpc>
              <a:spcBef>
                <a:spcPts val="0"/>
              </a:spcBef>
              <a:buSzPct val="25000"/>
              <a:buNone/>
            </a:pPr>
            <a:r>
              <a:rPr lang="en-US" sz="1800" b="0" strike="noStrike">
                <a:solidFill>
                  <a:srgbClr val="000000"/>
                </a:solidFill>
                <a:latin typeface="Courier New"/>
                <a:ea typeface="Courier New"/>
                <a:cs typeface="Courier New"/>
                <a:sym typeface="Courier New"/>
              </a:rPr>
              <a:t>$ docker run ubuntu echo “Hello World”</a:t>
            </a:r>
          </a:p>
          <a:p>
            <a:pPr marL="216000" marR="0" lvl="0" indent="-216000" algn="l" rtl="0">
              <a:lnSpc>
                <a:spcPct val="100000"/>
              </a:lnSpc>
              <a:spcBef>
                <a:spcPts val="0"/>
              </a:spcBef>
              <a:buSzPct val="25000"/>
              <a:buNone/>
            </a:pPr>
            <a:r>
              <a:rPr lang="en-US" sz="1800" b="0" strike="noStrike">
                <a:solidFill>
                  <a:srgbClr val="000000"/>
                </a:solidFill>
                <a:latin typeface="Courier New"/>
                <a:ea typeface="Courier New"/>
                <a:cs typeface="Courier New"/>
                <a:sym typeface="Courier New"/>
              </a:rPr>
              <a:t>$ docker run -i -t ubuntu bash</a:t>
            </a:r>
          </a:p>
        </p:txBody>
      </p:sp>
      <p:sp>
        <p:nvSpPr>
          <p:cNvPr id="687" name="Shape 687"/>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Exercise 1 - Our first docker container</a:t>
            </a: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Shape 692"/>
          <p:cNvSpPr/>
          <p:nvPr/>
        </p:nvSpPr>
        <p:spPr>
          <a:xfrm>
            <a:off x="370439" y="1370159"/>
            <a:ext cx="9761760" cy="377640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2600" b="0" strike="noStrike">
                <a:solidFill>
                  <a:srgbClr val="000000"/>
                </a:solidFill>
                <a:latin typeface="Arial"/>
                <a:ea typeface="Arial"/>
                <a:cs typeface="Arial"/>
                <a:sym typeface="Arial"/>
              </a:rPr>
              <a:t>Some common commands:</a:t>
            </a:r>
          </a:p>
          <a:p>
            <a:pPr marL="0" marR="0" lvl="0" indent="0" algn="l" rtl="0">
              <a:lnSpc>
                <a:spcPct val="100000"/>
              </a:lnSpc>
              <a:spcBef>
                <a:spcPts val="0"/>
              </a:spcBef>
              <a:buSzPct val="25000"/>
              <a:buNone/>
            </a:pPr>
            <a:r>
              <a:rPr lang="en-US" sz="2300" b="0" strike="noStrike">
                <a:solidFill>
                  <a:srgbClr val="5A6378"/>
                </a:solidFill>
                <a:latin typeface="Arial"/>
                <a:ea typeface="Arial"/>
                <a:cs typeface="Arial"/>
                <a:sym typeface="Arial"/>
              </a:rPr>
              <a:t>$ docker search # search hub.docker.com for an image</a:t>
            </a:r>
          </a:p>
          <a:p>
            <a:pPr marL="0" marR="0" lvl="0" indent="0" algn="l" rtl="0">
              <a:lnSpc>
                <a:spcPct val="100000"/>
              </a:lnSpc>
              <a:spcBef>
                <a:spcPts val="0"/>
              </a:spcBef>
              <a:buSzPct val="25000"/>
              <a:buNone/>
            </a:pPr>
            <a:r>
              <a:rPr lang="en-US" sz="2300" b="0" strike="noStrike">
                <a:solidFill>
                  <a:srgbClr val="5A6378"/>
                </a:solidFill>
                <a:latin typeface="Arial"/>
                <a:ea typeface="Arial"/>
                <a:cs typeface="Arial"/>
                <a:sym typeface="Arial"/>
              </a:rPr>
              <a:t>$ docker pull     # download image</a:t>
            </a:r>
          </a:p>
          <a:p>
            <a:pPr marL="0" marR="0" lvl="0" indent="0" algn="l" rtl="0">
              <a:lnSpc>
                <a:spcPct val="100000"/>
              </a:lnSpc>
              <a:spcBef>
                <a:spcPts val="0"/>
              </a:spcBef>
              <a:buSzPct val="25000"/>
              <a:buNone/>
            </a:pPr>
            <a:r>
              <a:rPr lang="en-US" sz="2300" b="0" strike="noStrike">
                <a:solidFill>
                  <a:srgbClr val="5A6378"/>
                </a:solidFill>
                <a:latin typeface="Arial"/>
                <a:ea typeface="Arial"/>
                <a:cs typeface="Arial"/>
                <a:sym typeface="Arial"/>
              </a:rPr>
              <a:t>$ docker images # list all existing local images</a:t>
            </a:r>
          </a:p>
          <a:p>
            <a:pPr marL="0" marR="0" lvl="0" indent="0" algn="l" rtl="0">
              <a:lnSpc>
                <a:spcPct val="100000"/>
              </a:lnSpc>
              <a:spcBef>
                <a:spcPts val="0"/>
              </a:spcBef>
              <a:buSzPct val="25000"/>
              <a:buNone/>
            </a:pPr>
            <a:r>
              <a:rPr lang="en-US" sz="2300" b="0" strike="noStrike">
                <a:solidFill>
                  <a:srgbClr val="5A6378"/>
                </a:solidFill>
                <a:latin typeface="Arial"/>
                <a:ea typeface="Arial"/>
                <a:cs typeface="Arial"/>
                <a:sym typeface="Arial"/>
              </a:rPr>
              <a:t>$ docker run  # initiates a container from an image</a:t>
            </a:r>
          </a:p>
          <a:p>
            <a:pPr marL="0" marR="0" lvl="0" indent="0" algn="l" rtl="0">
              <a:lnSpc>
                <a:spcPct val="100000"/>
              </a:lnSpc>
              <a:spcBef>
                <a:spcPts val="0"/>
              </a:spcBef>
              <a:buSzPct val="25000"/>
              <a:buNone/>
            </a:pPr>
            <a:r>
              <a:rPr lang="en-US" sz="2300" b="0" strike="noStrike">
                <a:solidFill>
                  <a:srgbClr val="5A6378"/>
                </a:solidFill>
                <a:latin typeface="Arial"/>
                <a:ea typeface="Arial"/>
                <a:cs typeface="Arial"/>
                <a:sym typeface="Arial"/>
              </a:rPr>
              <a:t>$ docker ps    # list running containers</a:t>
            </a:r>
          </a:p>
          <a:p>
            <a:pPr marL="0" marR="0" lvl="0" indent="0" algn="l" rtl="0">
              <a:lnSpc>
                <a:spcPct val="100000"/>
              </a:lnSpc>
              <a:spcBef>
                <a:spcPts val="0"/>
              </a:spcBef>
              <a:buSzPct val="25000"/>
              <a:buNone/>
            </a:pPr>
            <a:r>
              <a:rPr lang="en-US" sz="2300" b="0" strike="noStrike">
                <a:solidFill>
                  <a:srgbClr val="5A6378"/>
                </a:solidFill>
                <a:latin typeface="Arial"/>
                <a:ea typeface="Arial"/>
                <a:cs typeface="Arial"/>
                <a:sym typeface="Arial"/>
              </a:rPr>
              <a:t>$ docker build # build images from Dockerfile</a:t>
            </a: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l" rtl="0">
              <a:lnSpc>
                <a:spcPct val="100000"/>
              </a:lnSpc>
              <a:spcBef>
                <a:spcPts val="0"/>
              </a:spcBef>
              <a:buSzPct val="25000"/>
              <a:buNone/>
            </a:pPr>
            <a:r>
              <a:rPr lang="en-US" sz="2600" b="0" strike="noStrike">
                <a:solidFill>
                  <a:srgbClr val="000000"/>
                </a:solidFill>
                <a:latin typeface="Arial"/>
                <a:ea typeface="Arial"/>
                <a:cs typeface="Arial"/>
                <a:sym typeface="Arial"/>
              </a:rPr>
              <a:t>$ docker start/stop/kill # commands</a:t>
            </a:r>
          </a:p>
          <a:p>
            <a:pPr marL="0" marR="0" lvl="0" indent="0" algn="l" rtl="0">
              <a:lnSpc>
                <a:spcPct val="100000"/>
              </a:lnSpc>
              <a:spcBef>
                <a:spcPts val="0"/>
              </a:spcBef>
              <a:buSzPct val="25000"/>
              <a:buNone/>
            </a:pPr>
            <a:r>
              <a:rPr lang="en-US" sz="2600" b="0" strike="noStrike">
                <a:solidFill>
                  <a:srgbClr val="000000"/>
                </a:solidFill>
                <a:latin typeface="Arial"/>
                <a:ea typeface="Arial"/>
                <a:cs typeface="Arial"/>
                <a:sym typeface="Arial"/>
              </a:rPr>
              <a:t>$ docker rm/rmi to remove a container or image</a:t>
            </a:r>
          </a:p>
        </p:txBody>
      </p:sp>
      <p:sp>
        <p:nvSpPr>
          <p:cNvPr id="693" name="Shape 693"/>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docker - the command line tool</a:t>
            </a: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p:nvPr/>
        </p:nvSpPr>
        <p:spPr>
          <a:xfrm>
            <a:off x="226439" y="1182959"/>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400" b="0" strike="noStrike">
                <a:solidFill>
                  <a:srgbClr val="000000"/>
                </a:solidFill>
                <a:latin typeface="Calibri"/>
                <a:ea typeface="Calibri"/>
                <a:cs typeface="Calibri"/>
                <a:sym typeface="Calibri"/>
              </a:rPr>
              <a:t>Try to install apache2 inside</a:t>
            </a:r>
          </a:p>
          <a:p>
            <a:pPr marL="741240" marR="0" lvl="1" indent="-284039" algn="l" rtl="0">
              <a:lnSpc>
                <a:spcPct val="100000"/>
              </a:lnSpc>
              <a:spcBef>
                <a:spcPts val="0"/>
              </a:spcBef>
              <a:buClr>
                <a:srgbClr val="000000"/>
              </a:buClr>
              <a:buSzPct val="100000"/>
              <a:buFont typeface="Arial"/>
              <a:buChar char="–"/>
            </a:pPr>
            <a:r>
              <a:rPr lang="en-US" sz="1500" b="0" i="0" u="none" strike="noStrike" cap="none">
                <a:solidFill>
                  <a:srgbClr val="5A6378"/>
                </a:solidFill>
                <a:latin typeface="Courier New"/>
                <a:ea typeface="Courier New"/>
                <a:cs typeface="Courier New"/>
                <a:sym typeface="Courier New"/>
              </a:rPr>
              <a:t>$ docker run -i -t ubuntu /bin/bash</a:t>
            </a:r>
          </a:p>
          <a:p>
            <a:pPr marL="741240" marR="0" lvl="1" indent="-284039" algn="l" rtl="0">
              <a:lnSpc>
                <a:spcPct val="100000"/>
              </a:lnSpc>
              <a:spcBef>
                <a:spcPts val="0"/>
              </a:spcBef>
              <a:buClr>
                <a:srgbClr val="000000"/>
              </a:buClr>
              <a:buSzPct val="100000"/>
              <a:buFont typeface="Arial"/>
              <a:buChar char="–"/>
            </a:pPr>
            <a:r>
              <a:rPr lang="en-US" sz="1500" b="0" i="0" u="none" strike="noStrike" cap="none">
                <a:solidFill>
                  <a:srgbClr val="5A6378"/>
                </a:solidFill>
                <a:latin typeface="Courier New"/>
                <a:ea typeface="Courier New"/>
                <a:cs typeface="Courier New"/>
                <a:sym typeface="Courier New"/>
              </a:rPr>
              <a:t># apt-get update &amp;&amp; apt-get install –y apache2</a:t>
            </a:r>
          </a:p>
          <a:p>
            <a:pPr marL="741240" marR="0" lvl="1" indent="-284039" algn="l" rtl="0">
              <a:lnSpc>
                <a:spcPct val="100000"/>
              </a:lnSpc>
              <a:spcBef>
                <a:spcPts val="0"/>
              </a:spcBef>
              <a:buClr>
                <a:srgbClr val="000000"/>
              </a:buClr>
              <a:buSzPct val="100000"/>
              <a:buFont typeface="Arial"/>
              <a:buChar char="–"/>
            </a:pPr>
            <a:r>
              <a:rPr lang="en-US" sz="1500" b="0" i="0" u="none" strike="noStrike" cap="none">
                <a:solidFill>
                  <a:srgbClr val="5A6378"/>
                </a:solidFill>
                <a:latin typeface="Courier New"/>
                <a:ea typeface="Courier New"/>
                <a:cs typeface="Courier New"/>
                <a:sym typeface="Courier New"/>
              </a:rPr>
              <a:t># exit</a:t>
            </a:r>
          </a:p>
          <a:p>
            <a:pPr marL="341280" marR="0" lvl="0" indent="-341280" algn="l" rtl="0">
              <a:lnSpc>
                <a:spcPct val="100000"/>
              </a:lnSpc>
              <a:spcBef>
                <a:spcPts val="0"/>
              </a:spcBef>
              <a:buClr>
                <a:srgbClr val="000000"/>
              </a:buClr>
              <a:buSzPct val="100000"/>
              <a:buFont typeface="Arial"/>
              <a:buChar char="•"/>
            </a:pPr>
            <a:r>
              <a:rPr lang="en-US" sz="1800" b="0" strike="noStrike">
                <a:solidFill>
                  <a:srgbClr val="000000"/>
                </a:solidFill>
                <a:latin typeface="Courier New"/>
                <a:ea typeface="Courier New"/>
                <a:cs typeface="Courier New"/>
                <a:sym typeface="Courier New"/>
              </a:rPr>
              <a:t>$ docker ps –l # -l means –latest</a:t>
            </a:r>
          </a:p>
          <a:p>
            <a:pPr marL="341280" marR="0" lvl="0" indent="-341280" algn="l" rtl="0">
              <a:lnSpc>
                <a:spcPct val="100000"/>
              </a:lnSpc>
              <a:spcBef>
                <a:spcPts val="0"/>
              </a:spcBef>
              <a:buSzPct val="25000"/>
              <a:buNone/>
            </a:pPr>
            <a:r>
              <a:rPr lang="en-US" sz="1100" b="0" strike="noStrike">
                <a:solidFill>
                  <a:srgbClr val="000000"/>
                </a:solidFill>
                <a:latin typeface="Courier New"/>
                <a:ea typeface="Courier New"/>
                <a:cs typeface="Courier New"/>
                <a:sym typeface="Courier New"/>
              </a:rPr>
              <a:t>CONTAINER ID        IMAGE               COMMAND             CREATED             STATUS</a:t>
            </a:r>
          </a:p>
          <a:p>
            <a:pPr marL="341280" marR="0" lvl="0" indent="-341280" algn="l" rtl="0">
              <a:lnSpc>
                <a:spcPct val="100000"/>
              </a:lnSpc>
              <a:spcBef>
                <a:spcPts val="0"/>
              </a:spcBef>
              <a:buSzPct val="25000"/>
              <a:buNone/>
            </a:pPr>
            <a:r>
              <a:rPr lang="en-US" sz="1100" b="0" strike="noStrike">
                <a:solidFill>
                  <a:srgbClr val="FF0000"/>
                </a:solidFill>
                <a:latin typeface="Courier New"/>
                <a:ea typeface="Courier New"/>
                <a:cs typeface="Courier New"/>
                <a:sym typeface="Courier New"/>
              </a:rPr>
              <a:t>c4bd63cc87f1</a:t>
            </a:r>
            <a:r>
              <a:rPr lang="en-US" sz="1100" b="0" strike="noStrike">
                <a:solidFill>
                  <a:srgbClr val="000000"/>
                </a:solidFill>
                <a:latin typeface="Courier New"/>
                <a:ea typeface="Courier New"/>
                <a:cs typeface="Courier New"/>
                <a:sym typeface="Courier New"/>
              </a:rPr>
              <a:t>        ubuntu:latest       bash                2 minutes ago       Exited 2 sec</a:t>
            </a:r>
          </a:p>
          <a:p>
            <a:pPr marL="341280" marR="0" lvl="0" indent="-341280" algn="l" rtl="0">
              <a:lnSpc>
                <a:spcPct val="100000"/>
              </a:lnSpc>
              <a:spcBef>
                <a:spcPts val="0"/>
              </a:spcBef>
              <a:buClr>
                <a:srgbClr val="000000"/>
              </a:buClr>
              <a:buSzPct val="100000"/>
              <a:buFont typeface="Arial"/>
              <a:buChar char="•"/>
            </a:pPr>
            <a:r>
              <a:rPr lang="en-US" sz="1800" b="0" strike="noStrike">
                <a:solidFill>
                  <a:srgbClr val="000000"/>
                </a:solidFill>
                <a:latin typeface="Courier New"/>
                <a:ea typeface="Courier New"/>
                <a:cs typeface="Courier New"/>
                <a:sym typeface="Courier New"/>
              </a:rPr>
              <a:t>$ docker </a:t>
            </a:r>
            <a:r>
              <a:rPr lang="en-US" sz="1800" b="1" strike="noStrike">
                <a:solidFill>
                  <a:srgbClr val="000000"/>
                </a:solidFill>
                <a:latin typeface="Courier New"/>
                <a:ea typeface="Courier New"/>
                <a:cs typeface="Courier New"/>
                <a:sym typeface="Courier New"/>
              </a:rPr>
              <a:t>commit</a:t>
            </a:r>
            <a:r>
              <a:rPr lang="en-US" sz="1800" b="0" strike="noStrike">
                <a:solidFill>
                  <a:srgbClr val="000000"/>
                </a:solidFill>
                <a:latin typeface="Courier New"/>
                <a:ea typeface="Courier New"/>
                <a:cs typeface="Courier New"/>
                <a:sym typeface="Courier New"/>
              </a:rPr>
              <a:t> &lt;container id&gt; apache2</a:t>
            </a:r>
          </a:p>
          <a:p>
            <a:pPr marL="341280" marR="0" lvl="0" indent="-341280" algn="l" rtl="0">
              <a:lnSpc>
                <a:spcPct val="100000"/>
              </a:lnSpc>
              <a:spcBef>
                <a:spcPts val="0"/>
              </a:spcBef>
              <a:buSzPct val="25000"/>
              <a:buNone/>
            </a:pPr>
            <a:r>
              <a:rPr lang="en-US" sz="1100" b="0" strike="noStrike">
                <a:solidFill>
                  <a:srgbClr val="FF0000"/>
                </a:solidFill>
                <a:latin typeface="Courier New"/>
                <a:ea typeface="Courier New"/>
                <a:cs typeface="Courier New"/>
                <a:sym typeface="Courier New"/>
              </a:rPr>
              <a:t>66db661d9ad86</a:t>
            </a:r>
            <a:r>
              <a:rPr lang="en-US" sz="1100" b="0" strike="noStrike">
                <a:solidFill>
                  <a:srgbClr val="000000"/>
                </a:solidFill>
                <a:latin typeface="Courier New"/>
                <a:ea typeface="Courier New"/>
                <a:cs typeface="Courier New"/>
                <a:sym typeface="Courier New"/>
              </a:rPr>
              <a:t>81b082bb62b21b6ef5f2ddb4799e3df5dbd8fb23aed16616b1d</a:t>
            </a:r>
          </a:p>
          <a:p>
            <a:pPr marL="341280" marR="0" lvl="0" indent="-341280" algn="l" rtl="0">
              <a:lnSpc>
                <a:spcPct val="100000"/>
              </a:lnSpc>
              <a:spcBef>
                <a:spcPts val="0"/>
              </a:spcBef>
              <a:buClr>
                <a:srgbClr val="000000"/>
              </a:buClr>
              <a:buSzPct val="100000"/>
              <a:buFont typeface="Arial"/>
              <a:buChar char="•"/>
            </a:pPr>
            <a:r>
              <a:rPr lang="en-US" sz="2400" b="0" strike="noStrike">
                <a:solidFill>
                  <a:srgbClr val="000000"/>
                </a:solidFill>
                <a:latin typeface="Calibri"/>
                <a:ea typeface="Calibri"/>
                <a:cs typeface="Calibri"/>
                <a:sym typeface="Calibri"/>
              </a:rPr>
              <a:t>Check and run it again to see the apache is there</a:t>
            </a:r>
          </a:p>
          <a:p>
            <a:pPr marL="341280" marR="0" lvl="0" indent="-341280" algn="l" rtl="0">
              <a:lnSpc>
                <a:spcPct val="100000"/>
              </a:lnSpc>
              <a:spcBef>
                <a:spcPts val="0"/>
              </a:spcBef>
              <a:buClr>
                <a:srgbClr val="000000"/>
              </a:buClr>
              <a:buSzPct val="100000"/>
              <a:buFont typeface="Arial"/>
              <a:buChar char="•"/>
            </a:pPr>
            <a:r>
              <a:rPr lang="en-US" sz="1800" b="0" strike="noStrike">
                <a:solidFill>
                  <a:srgbClr val="000000"/>
                </a:solidFill>
                <a:latin typeface="Courier New"/>
                <a:ea typeface="Courier New"/>
                <a:cs typeface="Courier New"/>
                <a:sym typeface="Courier New"/>
              </a:rPr>
              <a:t>$ docker images</a:t>
            </a:r>
          </a:p>
          <a:p>
            <a:pPr marL="341280" marR="0" lvl="0" indent="-341280" algn="l" rtl="0">
              <a:lnSpc>
                <a:spcPct val="100000"/>
              </a:lnSpc>
              <a:spcBef>
                <a:spcPts val="0"/>
              </a:spcBef>
              <a:buSzPct val="25000"/>
              <a:buNone/>
            </a:pPr>
            <a:r>
              <a:rPr lang="en-US" sz="900" b="0" strike="noStrike">
                <a:solidFill>
                  <a:srgbClr val="000000"/>
                </a:solidFill>
                <a:latin typeface="Courier New"/>
                <a:ea typeface="Courier New"/>
                <a:cs typeface="Courier New"/>
                <a:sym typeface="Courier New"/>
              </a:rPr>
              <a:t>REPOSITORY          TAG                 IMAGE ID            CREATED             VIRTUAL SIZE</a:t>
            </a:r>
          </a:p>
          <a:p>
            <a:pPr marL="341280" marR="0" lvl="0" indent="-341280" algn="l" rtl="0">
              <a:lnSpc>
                <a:spcPct val="100000"/>
              </a:lnSpc>
              <a:spcBef>
                <a:spcPts val="0"/>
              </a:spcBef>
              <a:buSzPct val="25000"/>
              <a:buNone/>
            </a:pPr>
            <a:r>
              <a:rPr lang="en-US" sz="900" b="0" strike="noStrike">
                <a:solidFill>
                  <a:srgbClr val="000000"/>
                </a:solidFill>
                <a:latin typeface="Courier New"/>
                <a:ea typeface="Courier New"/>
                <a:cs typeface="Courier New"/>
                <a:sym typeface="Courier New"/>
              </a:rPr>
              <a:t>apache2             latest              </a:t>
            </a:r>
            <a:r>
              <a:rPr lang="en-US" sz="900" b="0" strike="noStrike">
                <a:solidFill>
                  <a:srgbClr val="FF0000"/>
                </a:solidFill>
                <a:latin typeface="Courier New"/>
                <a:ea typeface="Courier New"/>
                <a:cs typeface="Courier New"/>
                <a:sym typeface="Courier New"/>
              </a:rPr>
              <a:t>66db661d9ad8</a:t>
            </a:r>
            <a:r>
              <a:rPr lang="en-US" sz="900" b="0" strike="noStrike">
                <a:solidFill>
                  <a:srgbClr val="000000"/>
                </a:solidFill>
                <a:latin typeface="Courier New"/>
                <a:ea typeface="Courier New"/>
                <a:cs typeface="Courier New"/>
                <a:sym typeface="Courier New"/>
              </a:rPr>
              <a:t>        28 seconds ago      298.5 MB</a:t>
            </a:r>
          </a:p>
          <a:p>
            <a:pPr marL="341280" marR="0" lvl="0" indent="-341280" algn="l" rtl="0">
              <a:lnSpc>
                <a:spcPct val="100000"/>
              </a:lnSpc>
              <a:spcBef>
                <a:spcPts val="0"/>
              </a:spcBef>
              <a:buSzPct val="25000"/>
              <a:buNone/>
            </a:pPr>
            <a:r>
              <a:rPr lang="en-US" sz="900" b="0" strike="noStrike">
                <a:solidFill>
                  <a:srgbClr val="000000"/>
                </a:solidFill>
                <a:latin typeface="Courier New"/>
                <a:ea typeface="Courier New"/>
                <a:cs typeface="Courier New"/>
                <a:sym typeface="Courier New"/>
              </a:rPr>
              <a:t>ubuntu              latest              ad892dd21d60        6 days ago          275.5 MB</a:t>
            </a:r>
          </a:p>
          <a:p>
            <a:pPr marL="341280" marR="0" lvl="0" indent="-341280" algn="l" rtl="0">
              <a:lnSpc>
                <a:spcPct val="100000"/>
              </a:lnSpc>
              <a:spcBef>
                <a:spcPts val="0"/>
              </a:spcBef>
              <a:buClr>
                <a:srgbClr val="000000"/>
              </a:buClr>
              <a:buSzPct val="100000"/>
              <a:buFont typeface="Arial"/>
              <a:buChar char="•"/>
            </a:pPr>
            <a:r>
              <a:rPr lang="en-US" sz="1800" b="0" strike="noStrike">
                <a:solidFill>
                  <a:srgbClr val="000000"/>
                </a:solidFill>
                <a:latin typeface="Courier New"/>
                <a:ea typeface="Courier New"/>
                <a:cs typeface="Courier New"/>
                <a:sym typeface="Courier New"/>
              </a:rPr>
              <a:t>$ docker run –i –t apache2 bash # check apache </a:t>
            </a:r>
          </a:p>
          <a:p>
            <a:pPr marL="341280" marR="0" lvl="0" indent="-341280" algn="l"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699" name="Shape 699"/>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Exercise 2 - Add own package and image </a:t>
            </a:r>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Shape 704"/>
          <p:cNvSpPr/>
          <p:nvPr/>
        </p:nvSpPr>
        <p:spPr>
          <a:xfrm>
            <a:off x="480600" y="1381679"/>
            <a:ext cx="9503640" cy="315252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2600" b="0" strike="noStrike">
                <a:solidFill>
                  <a:srgbClr val="000000"/>
                </a:solidFill>
                <a:latin typeface="Arial"/>
                <a:ea typeface="Arial"/>
                <a:cs typeface="Arial"/>
                <a:sym typeface="Arial"/>
              </a:rPr>
              <a:t>Docker images are saved in layers</a:t>
            </a: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l" rtl="0">
              <a:lnSpc>
                <a:spcPct val="100000"/>
              </a:lnSpc>
              <a:spcBef>
                <a:spcPts val="0"/>
              </a:spcBef>
              <a:buSzPct val="25000"/>
              <a:buNone/>
            </a:pPr>
            <a:r>
              <a:rPr lang="en-US" sz="2600" b="0" strike="noStrike">
                <a:solidFill>
                  <a:srgbClr val="000000"/>
                </a:solidFill>
                <a:latin typeface="Arial"/>
                <a:ea typeface="Arial"/>
                <a:cs typeface="Arial"/>
                <a:sym typeface="Arial"/>
              </a:rPr>
              <a:t>$ docker images –tree</a:t>
            </a:r>
          </a:p>
          <a:p>
            <a:pPr marL="0" marR="0" lvl="0" indent="0" algn="l" rtl="0">
              <a:lnSpc>
                <a:spcPct val="100000"/>
              </a:lnSpc>
              <a:spcBef>
                <a:spcPts val="0"/>
              </a:spcBef>
              <a:buSzPct val="25000"/>
              <a:buNone/>
            </a:pPr>
            <a:r>
              <a:rPr lang="en-US" sz="1800" b="0" strike="noStrike">
                <a:solidFill>
                  <a:srgbClr val="000000"/>
                </a:solidFill>
                <a:latin typeface="Arial"/>
                <a:ea typeface="Arial"/>
                <a:cs typeface="Arial"/>
                <a:sym typeface="Arial"/>
              </a:rPr>
              <a:t>Warning: '--tree' is deprecated, it will be removed soon. See usage.</a:t>
            </a:r>
          </a:p>
          <a:p>
            <a:pPr marL="0" marR="0" lvl="0" indent="0" algn="l" rtl="0">
              <a:lnSpc>
                <a:spcPct val="100000"/>
              </a:lnSpc>
              <a:spcBef>
                <a:spcPts val="0"/>
              </a:spcBef>
              <a:buSzPct val="25000"/>
              <a:buNone/>
            </a:pPr>
            <a:r>
              <a:rPr lang="en-US" sz="1800" b="0" strike="noStrike">
                <a:solidFill>
                  <a:srgbClr val="000000"/>
                </a:solidFill>
                <a:latin typeface="Arial"/>
                <a:ea typeface="Arial"/>
                <a:cs typeface="Arial"/>
                <a:sym typeface="Arial"/>
              </a:rPr>
              <a:t>└─511136ea3c5a Virtual Size: 0 B</a:t>
            </a:r>
          </a:p>
          <a:p>
            <a:pPr marL="0" marR="0" lvl="0" indent="0" algn="l" rtl="0">
              <a:lnSpc>
                <a:spcPct val="100000"/>
              </a:lnSpc>
              <a:spcBef>
                <a:spcPts val="0"/>
              </a:spcBef>
              <a:buSzPct val="25000"/>
              <a:buNone/>
            </a:pPr>
            <a:r>
              <a:rPr lang="en-US" sz="1800" b="0" strike="noStrike">
                <a:solidFill>
                  <a:srgbClr val="000000"/>
                </a:solidFill>
                <a:latin typeface="Arial"/>
                <a:ea typeface="Arial"/>
                <a:cs typeface="Arial"/>
                <a:sym typeface="Arial"/>
              </a:rPr>
              <a:t>  └─e465fff03bce Virtual Size: 192.5 MB</a:t>
            </a:r>
          </a:p>
          <a:p>
            <a:pPr marL="0" marR="0" lvl="0" indent="0" algn="l" rtl="0">
              <a:lnSpc>
                <a:spcPct val="100000"/>
              </a:lnSpc>
              <a:spcBef>
                <a:spcPts val="0"/>
              </a:spcBef>
              <a:buSzPct val="25000"/>
              <a:buNone/>
            </a:pPr>
            <a:r>
              <a:rPr lang="en-US" sz="1800" b="0" strike="noStrike">
                <a:solidFill>
                  <a:srgbClr val="000000"/>
                </a:solidFill>
                <a:latin typeface="Arial"/>
                <a:ea typeface="Arial"/>
                <a:cs typeface="Arial"/>
                <a:sym typeface="Arial"/>
              </a:rPr>
              <a:t>    └─23f361102fae Virtual Size: 192.7 MB</a:t>
            </a:r>
          </a:p>
          <a:p>
            <a:pPr marL="0" marR="0" lvl="0" indent="0" algn="l" rtl="0">
              <a:lnSpc>
                <a:spcPct val="100000"/>
              </a:lnSpc>
              <a:spcBef>
                <a:spcPts val="0"/>
              </a:spcBef>
              <a:buSzPct val="25000"/>
              <a:buNone/>
            </a:pPr>
            <a:r>
              <a:rPr lang="en-US" sz="1800" b="0" strike="noStrike">
                <a:solidFill>
                  <a:srgbClr val="000000"/>
                </a:solidFill>
                <a:latin typeface="Arial"/>
                <a:ea typeface="Arial"/>
                <a:cs typeface="Arial"/>
                <a:sym typeface="Arial"/>
              </a:rPr>
              <a:t>      └─9db365ecbcbb Virtual Size: 192.7 MB</a:t>
            </a:r>
          </a:p>
          <a:p>
            <a:pPr marL="0" marR="0" lvl="0" indent="0" algn="l" rtl="0">
              <a:lnSpc>
                <a:spcPct val="100000"/>
              </a:lnSpc>
              <a:spcBef>
                <a:spcPts val="0"/>
              </a:spcBef>
              <a:buSzPct val="25000"/>
              <a:buNone/>
            </a:pPr>
            <a:r>
              <a:rPr lang="en-US" sz="1800" b="0" strike="noStrike">
                <a:solidFill>
                  <a:srgbClr val="000000"/>
                </a:solidFill>
                <a:latin typeface="Arial"/>
                <a:ea typeface="Arial"/>
                <a:cs typeface="Arial"/>
                <a:sym typeface="Arial"/>
              </a:rPr>
              <a:t>        └─</a:t>
            </a:r>
            <a:r>
              <a:rPr lang="en-US" sz="1800" b="0" strike="noStrike">
                <a:solidFill>
                  <a:srgbClr val="FF0000"/>
                </a:solidFill>
                <a:latin typeface="Arial"/>
                <a:ea typeface="Arial"/>
                <a:cs typeface="Arial"/>
                <a:sym typeface="Arial"/>
              </a:rPr>
              <a:t>ad892dd21d60 Virtual Size: 275.5 MB Tags: ubuntu:latest</a:t>
            </a:r>
          </a:p>
          <a:p>
            <a:pPr marL="0" marR="0" lvl="0" indent="0" algn="l" rtl="0">
              <a:lnSpc>
                <a:spcPct val="100000"/>
              </a:lnSpc>
              <a:spcBef>
                <a:spcPts val="0"/>
              </a:spcBef>
              <a:buSzPct val="25000"/>
              <a:buNone/>
            </a:pPr>
            <a:r>
              <a:rPr lang="en-US" sz="1800" b="0" strike="noStrike">
                <a:solidFill>
                  <a:srgbClr val="FF0000"/>
                </a:solidFill>
                <a:latin typeface="Arial"/>
                <a:ea typeface="Arial"/>
                <a:cs typeface="Arial"/>
                <a:sym typeface="Arial"/>
              </a:rPr>
              <a:t>          └─66db661d9ad8 Virtual Size: 298.5 MB Tags: apache2:latest</a:t>
            </a:r>
          </a:p>
        </p:txBody>
      </p:sp>
      <p:sp>
        <p:nvSpPr>
          <p:cNvPr id="705" name="Shape 705"/>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How does this work?</a:t>
            </a: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629200" y="984966"/>
            <a:ext cx="10962900" cy="1023600"/>
          </a:xfrm>
          <a:prstGeom prst="rect">
            <a:avLst/>
          </a:prstGeom>
        </p:spPr>
        <p:txBody>
          <a:bodyPr lIns="121900" tIns="121900" rIns="121900" bIns="121900" anchor="b" anchorCtr="0">
            <a:noAutofit/>
          </a:bodyPr>
          <a:lstStyle/>
          <a:p>
            <a:pPr lvl="0">
              <a:spcBef>
                <a:spcPts val="0"/>
              </a:spcBef>
              <a:buNone/>
            </a:pPr>
            <a:endParaRPr/>
          </a:p>
        </p:txBody>
      </p:sp>
      <p:sp>
        <p:nvSpPr>
          <p:cNvPr id="711" name="Shape 711"/>
          <p:cNvSpPr txBox="1">
            <a:spLocks noGrp="1"/>
          </p:cNvSpPr>
          <p:nvPr>
            <p:ph type="body" idx="1"/>
          </p:nvPr>
        </p:nvSpPr>
        <p:spPr>
          <a:xfrm>
            <a:off x="629200" y="2558766"/>
            <a:ext cx="10962900" cy="3613500"/>
          </a:xfrm>
          <a:prstGeom prst="rect">
            <a:avLst/>
          </a:prstGeom>
        </p:spPr>
        <p:txBody>
          <a:bodyPr lIns="121900" tIns="121900" rIns="121900" bIns="121900" anchor="t" anchorCtr="0">
            <a:noAutofit/>
          </a:bodyPr>
          <a:lstStyle/>
          <a:p>
            <a:pPr lvl="0">
              <a:spcBef>
                <a:spcPts val="0"/>
              </a:spcBef>
              <a:buNone/>
            </a:pPr>
            <a:r>
              <a:rPr lang="en-US"/>
              <a:t>When Docker mounts the rootfs, it starts read-only</a:t>
            </a:r>
          </a:p>
          <a:p>
            <a:pPr lvl="0">
              <a:spcBef>
                <a:spcPts val="0"/>
              </a:spcBef>
              <a:buNone/>
            </a:pPr>
            <a:r>
              <a:rPr lang="en-US"/>
              <a:t>Uses aufs) to add a read-write file system over the read-only file system</a:t>
            </a:r>
          </a:p>
          <a:p>
            <a:pPr lvl="0">
              <a:spcBef>
                <a:spcPts val="0"/>
              </a:spcBef>
              <a:buNone/>
            </a:pPr>
            <a:r>
              <a:rPr lang="en-US"/>
              <a:t>There are multiple read-only file systems stacked on top of each other</a:t>
            </a:r>
          </a:p>
          <a:p>
            <a:pPr lvl="0">
              <a:spcBef>
                <a:spcPts val="0"/>
              </a:spcBef>
              <a:buNone/>
            </a:pPr>
            <a:r>
              <a:rPr lang="en-US"/>
              <a:t> each one of these file systems is a layer.</a:t>
            </a:r>
          </a:p>
          <a:p>
            <a:pPr lvl="0">
              <a:spcBef>
                <a:spcPts val="0"/>
              </a:spcBef>
              <a:buNone/>
            </a:pPr>
            <a:endParaRPr/>
          </a:p>
          <a:p>
            <a:pPr lvl="0">
              <a:spcBef>
                <a:spcPts val="0"/>
              </a:spcBef>
              <a:buNone/>
            </a:pPr>
            <a:endParaRP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Shape 716"/>
          <p:cNvSpPr/>
          <p:nvPr/>
        </p:nvSpPr>
        <p:spPr>
          <a:xfrm>
            <a:off x="247680" y="308519"/>
            <a:ext cx="8927639" cy="57743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717" name="Shape 717"/>
          <p:cNvSpPr/>
          <p:nvPr/>
        </p:nvSpPr>
        <p:spPr>
          <a:xfrm>
            <a:off x="370439" y="2227319"/>
            <a:ext cx="11050920" cy="493668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718" name="Shape 718"/>
          <p:cNvSpPr txBox="1">
            <a:spLocks noGrp="1"/>
          </p:cNvSpPr>
          <p:nvPr>
            <p:ph type="title"/>
          </p:nvPr>
        </p:nvSpPr>
        <p:spPr>
          <a:xfrm>
            <a:off x="629200" y="984966"/>
            <a:ext cx="10962900" cy="1023600"/>
          </a:xfrm>
          <a:prstGeom prst="rect">
            <a:avLst/>
          </a:prstGeom>
        </p:spPr>
        <p:txBody>
          <a:bodyPr lIns="121900" tIns="121900" rIns="121900" bIns="121900" anchor="b" anchorCtr="0">
            <a:noAutofit/>
          </a:bodyPr>
          <a:lstStyle/>
          <a:p>
            <a:pPr lvl="0">
              <a:spcBef>
                <a:spcPts val="0"/>
              </a:spcBef>
              <a:buNone/>
            </a:pPr>
            <a:r>
              <a:rPr lang="en-US"/>
              <a:t>Exercise 3 Understanding the layers</a:t>
            </a:r>
          </a:p>
        </p:txBody>
      </p:sp>
      <p:sp>
        <p:nvSpPr>
          <p:cNvPr id="719" name="Shape 719"/>
          <p:cNvSpPr txBox="1">
            <a:spLocks noGrp="1"/>
          </p:cNvSpPr>
          <p:nvPr>
            <p:ph type="body" idx="1"/>
          </p:nvPr>
        </p:nvSpPr>
        <p:spPr>
          <a:xfrm>
            <a:off x="629200" y="2330166"/>
            <a:ext cx="10962900" cy="3613500"/>
          </a:xfrm>
          <a:prstGeom prst="rect">
            <a:avLst/>
          </a:prstGeom>
        </p:spPr>
        <p:txBody>
          <a:bodyPr lIns="121900" tIns="121900" rIns="121900" bIns="121900" anchor="t" anchorCtr="0">
            <a:noAutofit/>
          </a:bodyPr>
          <a:lstStyle/>
          <a:p>
            <a:pPr lvl="0">
              <a:spcBef>
                <a:spcPts val="0"/>
              </a:spcBef>
              <a:spcAft>
                <a:spcPts val="0"/>
              </a:spcAft>
              <a:buNone/>
            </a:pPr>
            <a:r>
              <a:rPr lang="en-US"/>
              <a:t>Data are stored under /var/lib/docker (root permission)</a:t>
            </a:r>
          </a:p>
          <a:p>
            <a:pPr lvl="0">
              <a:spcBef>
                <a:spcPts val="0"/>
              </a:spcBef>
              <a:spcAft>
                <a:spcPts val="0"/>
              </a:spcAft>
              <a:buNone/>
            </a:pPr>
            <a:r>
              <a:rPr lang="en-US"/>
              <a:t>$ ls –al /var/lib/docker </a:t>
            </a:r>
          </a:p>
          <a:p>
            <a:pPr lvl="0">
              <a:spcBef>
                <a:spcPts val="0"/>
              </a:spcBef>
              <a:spcAft>
                <a:spcPts val="0"/>
              </a:spcAft>
              <a:buNone/>
            </a:pPr>
            <a:r>
              <a:rPr lang="en-US"/>
              <a:t>$ ls -1 /var/lib/docker/aufs/diff/</a:t>
            </a:r>
          </a:p>
          <a:p>
            <a:pPr lvl="0">
              <a:spcBef>
                <a:spcPts val="0"/>
              </a:spcBef>
              <a:spcAft>
                <a:spcPts val="0"/>
              </a:spcAft>
              <a:buNone/>
            </a:pPr>
            <a:r>
              <a:rPr lang="en-US"/>
              <a:t>..</a:t>
            </a:r>
          </a:p>
          <a:p>
            <a:pPr lvl="0">
              <a:spcBef>
                <a:spcPts val="0"/>
              </a:spcBef>
              <a:spcAft>
                <a:spcPts val="0"/>
              </a:spcAft>
              <a:buNone/>
            </a:pPr>
            <a:r>
              <a:rPr lang="en-US"/>
              <a:t>66db661d9ad8681b082bb62b21b6ef5f2ddb4799e3df5dbd8fb23aed16616b1d/</a:t>
            </a:r>
          </a:p>
          <a:p>
            <a:pPr lvl="0">
              <a:spcBef>
                <a:spcPts val="0"/>
              </a:spcBef>
              <a:spcAft>
                <a:spcPts val="0"/>
              </a:spcAft>
              <a:buNone/>
            </a:pPr>
            <a:r>
              <a:rPr lang="en-US"/>
              <a:t>9db365ecbcbbb20e063eac70842c53e27fcad0e213f9d4ddb78152339cedd3b1/</a:t>
            </a:r>
          </a:p>
          <a:p>
            <a:pPr lvl="0">
              <a:spcBef>
                <a:spcPts val="0"/>
              </a:spcBef>
              <a:spcAft>
                <a:spcPts val="0"/>
              </a:spcAft>
              <a:buNone/>
            </a:pPr>
            <a:r>
              <a:rPr lang="en-US"/>
              <a:t>See what is diff inside /var/lib/docker/aufs/diff/&lt;image id&gt; </a:t>
            </a:r>
          </a:p>
          <a:p>
            <a:pPr lvl="0">
              <a:spcBef>
                <a:spcPts val="0"/>
              </a:spcBef>
              <a:spcAft>
                <a:spcPts val="0"/>
              </a:spcAft>
              <a:buNone/>
            </a:pPr>
            <a:r>
              <a:rPr lang="en-US"/>
              <a:t>$ find /var/lib/docker/aufs/diff/66* | grep apache2</a:t>
            </a:r>
          </a:p>
          <a:p>
            <a:pPr lvl="0">
              <a:spcBef>
                <a:spcPts val="0"/>
              </a:spcBef>
              <a:spcAft>
                <a:spcPts val="0"/>
              </a:spcAft>
              <a:buNone/>
            </a:pPr>
            <a:endParaRPr/>
          </a:p>
          <a:p>
            <a:pPr lvl="0">
              <a:spcBef>
                <a:spcPts val="0"/>
              </a:spcBef>
              <a:spcAft>
                <a:spcPts val="0"/>
              </a:spcAft>
              <a:buNone/>
            </a:pPr>
            <a:endParaRPr/>
          </a:p>
          <a:p>
            <a:pPr lvl="0">
              <a:spcBef>
                <a:spcPts val="0"/>
              </a:spcBef>
              <a:spcAft>
                <a:spcPts val="0"/>
              </a:spcAft>
              <a:buNone/>
            </a:pPr>
            <a:endParaRPr/>
          </a:p>
          <a:p>
            <a:pPr lvl="0">
              <a:spcBef>
                <a:spcPts val="0"/>
              </a:spcBef>
              <a:spcAft>
                <a:spcPts val="0"/>
              </a:spcAft>
              <a:buNone/>
            </a:pPr>
            <a:endParaRP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Shape 724"/>
          <p:cNvSpPr/>
          <p:nvPr/>
        </p:nvSpPr>
        <p:spPr>
          <a:xfrm>
            <a:off x="416879" y="1507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400" b="0" strike="noStrike">
                <a:solidFill>
                  <a:srgbClr val="000000"/>
                </a:solidFill>
                <a:latin typeface="Calibri"/>
                <a:ea typeface="Calibri"/>
                <a:cs typeface="Calibri"/>
                <a:sym typeface="Calibri"/>
              </a:rPr>
              <a:t>By default the network in the container is not visible outside – everything is NATed</a:t>
            </a:r>
          </a:p>
          <a:p>
            <a:pPr marL="341280" marR="0" lvl="0" indent="-341280" algn="l" rtl="0">
              <a:lnSpc>
                <a:spcPct val="100000"/>
              </a:lnSpc>
              <a:spcBef>
                <a:spcPts val="0"/>
              </a:spcBef>
              <a:buClr>
                <a:srgbClr val="000000"/>
              </a:buClr>
              <a:buSzPct val="100000"/>
              <a:buFont typeface="Arial"/>
              <a:buChar char="•"/>
            </a:pPr>
            <a:r>
              <a:rPr lang="en-US" sz="2400" b="0" strike="noStrike">
                <a:solidFill>
                  <a:srgbClr val="000000"/>
                </a:solidFill>
                <a:latin typeface="Calibri"/>
                <a:ea typeface="Calibri"/>
                <a:cs typeface="Calibri"/>
                <a:sym typeface="Calibri"/>
              </a:rPr>
              <a:t>The services can be exposed by Port </a:t>
            </a:r>
          </a:p>
          <a:p>
            <a:pPr marL="341280" marR="0" lvl="0" indent="-341280" algn="l" rtl="0">
              <a:lnSpc>
                <a:spcPct val="100000"/>
              </a:lnSpc>
              <a:spcBef>
                <a:spcPts val="0"/>
              </a:spcBef>
              <a:buClr>
                <a:srgbClr val="000000"/>
              </a:buClr>
              <a:buSzPct val="100000"/>
              <a:buFont typeface="Arial"/>
              <a:buChar char="•"/>
            </a:pPr>
            <a:r>
              <a:rPr lang="en-US" sz="2400" b="0" strike="noStrike">
                <a:solidFill>
                  <a:srgbClr val="000000"/>
                </a:solidFill>
                <a:latin typeface="Calibri"/>
                <a:ea typeface="Calibri"/>
                <a:cs typeface="Calibri"/>
                <a:sym typeface="Calibri"/>
              </a:rPr>
              <a:t>Run –p host:guest # assign port to host</a:t>
            </a:r>
          </a:p>
          <a:p>
            <a:pPr marL="544680" marR="0" lvl="2" indent="-239879" algn="l" rtl="0">
              <a:lnSpc>
                <a:spcPct val="100000"/>
              </a:lnSpc>
              <a:spcBef>
                <a:spcPts val="0"/>
              </a:spcBef>
              <a:buClr>
                <a:srgbClr val="F0AD00"/>
              </a:buClr>
              <a:buSzPct val="76000"/>
              <a:buFont typeface="Noto Sans Symbols"/>
              <a:buChar char="●"/>
            </a:pPr>
            <a:r>
              <a:rPr lang="en-US" sz="1400" b="0" i="0" u="none" strike="noStrike" cap="none">
                <a:solidFill>
                  <a:srgbClr val="000000"/>
                </a:solidFill>
                <a:latin typeface="Courier New"/>
                <a:ea typeface="Courier New"/>
                <a:cs typeface="Courier New"/>
                <a:sym typeface="Courier New"/>
              </a:rPr>
              <a:t>$ docker run –p 25890:80 –i –t apache2 bash</a:t>
            </a:r>
          </a:p>
          <a:p>
            <a:pPr marL="544680" marR="0" lvl="2" indent="-239879" algn="l" rtl="0">
              <a:lnSpc>
                <a:spcPct val="100000"/>
              </a:lnSpc>
              <a:spcBef>
                <a:spcPts val="0"/>
              </a:spcBef>
              <a:buClr>
                <a:srgbClr val="F0AD00"/>
              </a:buClr>
              <a:buSzPct val="76000"/>
              <a:buFont typeface="Noto Sans Symbols"/>
              <a:buChar char="●"/>
            </a:pPr>
            <a:r>
              <a:rPr lang="en-US" sz="1400" b="0" i="0" u="none" strike="noStrike" cap="none">
                <a:solidFill>
                  <a:srgbClr val="000000"/>
                </a:solidFill>
                <a:latin typeface="Courier New"/>
                <a:ea typeface="Courier New"/>
                <a:cs typeface="Courier New"/>
                <a:sym typeface="Courier New"/>
              </a:rPr>
              <a:t># apache2ctl start</a:t>
            </a:r>
          </a:p>
          <a:p>
            <a:pPr marL="341280" marR="0" lvl="0" indent="-341280" algn="l"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pic>
        <p:nvPicPr>
          <p:cNvPr id="725" name="Shape 725"/>
          <p:cNvPicPr preferRelativeResize="0"/>
          <p:nvPr/>
        </p:nvPicPr>
        <p:blipFill rotWithShape="1">
          <a:blip r:embed="rId3">
            <a:alphaModFix/>
          </a:blip>
          <a:srcRect/>
          <a:stretch/>
        </p:blipFill>
        <p:spPr>
          <a:xfrm>
            <a:off x="5975280" y="3909239"/>
            <a:ext cx="5890319" cy="2425320"/>
          </a:xfrm>
          <a:prstGeom prst="rect">
            <a:avLst/>
          </a:prstGeom>
          <a:noFill/>
          <a:ln>
            <a:noFill/>
          </a:ln>
        </p:spPr>
      </p:pic>
      <p:sp>
        <p:nvSpPr>
          <p:cNvPr id="726" name="Shape 726"/>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Networking in docker</a:t>
            </a:r>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Shape 731"/>
          <p:cNvSpPr/>
          <p:nvPr/>
        </p:nvSpPr>
        <p:spPr>
          <a:xfrm>
            <a:off x="416879" y="129204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600" b="0" strike="noStrike">
                <a:solidFill>
                  <a:srgbClr val="000000"/>
                </a:solidFill>
                <a:latin typeface="Calibri"/>
                <a:ea typeface="Calibri"/>
                <a:cs typeface="Calibri"/>
                <a:sym typeface="Calibri"/>
              </a:rPr>
              <a:t>Interactive mode vs. Daemon (Deattach) mode </a:t>
            </a:r>
            <a:br>
              <a:rPr lang="en-US" sz="2600" b="0" strike="noStrike">
                <a:solidFill>
                  <a:srgbClr val="000000"/>
                </a:solidFill>
                <a:latin typeface="Calibri"/>
                <a:ea typeface="Calibri"/>
                <a:cs typeface="Calibri"/>
                <a:sym typeface="Calibri"/>
              </a:rPr>
            </a:br>
            <a:r>
              <a:rPr lang="en-US" sz="2600" b="0" strike="noStrike">
                <a:solidFill>
                  <a:srgbClr val="000000"/>
                </a:solidFill>
                <a:latin typeface="Calibri"/>
                <a:ea typeface="Calibri"/>
                <a:cs typeface="Calibri"/>
                <a:sym typeface="Calibri"/>
              </a:rPr>
              <a:t>(</a:t>
            </a:r>
            <a:r>
              <a:rPr lang="en-US" sz="2400" b="0" strike="noStrike">
                <a:solidFill>
                  <a:srgbClr val="000000"/>
                </a:solidFill>
                <a:latin typeface="Courier New"/>
                <a:ea typeface="Courier New"/>
                <a:cs typeface="Courier New"/>
                <a:sym typeface="Courier New"/>
              </a:rPr>
              <a:t>docker run</a:t>
            </a:r>
            <a:r>
              <a:rPr lang="en-US" sz="2600" b="0" strike="noStrike">
                <a:solidFill>
                  <a:srgbClr val="000000"/>
                </a:solidFill>
                <a:latin typeface="Calibri"/>
                <a:ea typeface="Calibri"/>
                <a:cs typeface="Calibri"/>
                <a:sym typeface="Calibri"/>
              </a:rPr>
              <a:t>)</a:t>
            </a:r>
          </a:p>
          <a:p>
            <a:pPr marL="0" marR="0" lvl="0" indent="0" algn="l" rtl="0">
              <a:lnSpc>
                <a:spcPct val="100000"/>
              </a:lnSpc>
              <a:spcBef>
                <a:spcPts val="0"/>
              </a:spcBef>
              <a:buSzPct val="25000"/>
              <a:buNone/>
            </a:pPr>
            <a:r>
              <a:rPr lang="en-US" sz="2000" b="0" strike="noStrike">
                <a:solidFill>
                  <a:srgbClr val="5A6378"/>
                </a:solidFill>
                <a:latin typeface="Calibri"/>
                <a:ea typeface="Calibri"/>
                <a:cs typeface="Calibri"/>
                <a:sym typeface="Calibri"/>
              </a:rPr>
              <a:t>-d           : run in daemon mode </a:t>
            </a:r>
            <a:br>
              <a:rPr lang="en-US" sz="2000" b="0" strike="noStrike">
                <a:solidFill>
                  <a:srgbClr val="5A6378"/>
                </a:solidFill>
                <a:latin typeface="Calibri"/>
                <a:ea typeface="Calibri"/>
                <a:cs typeface="Calibri"/>
                <a:sym typeface="Calibri"/>
              </a:rPr>
            </a:br>
            <a:r>
              <a:rPr lang="en-US" sz="2000" b="0" strike="noStrike">
                <a:solidFill>
                  <a:srgbClr val="5A6378"/>
                </a:solidFill>
                <a:latin typeface="Calibri"/>
                <a:ea typeface="Calibri"/>
                <a:cs typeface="Calibri"/>
                <a:sym typeface="Calibri"/>
              </a:rPr>
              <a:t>-i            : run in interactive mode</a:t>
            </a:r>
            <a:br>
              <a:rPr lang="en-US" sz="2000" b="0" strike="noStrike">
                <a:solidFill>
                  <a:srgbClr val="5A6378"/>
                </a:solidFill>
                <a:latin typeface="Calibri"/>
                <a:ea typeface="Calibri"/>
                <a:cs typeface="Calibri"/>
                <a:sym typeface="Calibri"/>
              </a:rPr>
            </a:br>
            <a:r>
              <a:rPr lang="en-US" sz="2000" b="0" strike="noStrike">
                <a:solidFill>
                  <a:srgbClr val="5A6378"/>
                </a:solidFill>
                <a:latin typeface="Calibri"/>
                <a:ea typeface="Calibri"/>
                <a:cs typeface="Calibri"/>
                <a:sym typeface="Calibri"/>
              </a:rPr>
              <a:t>(CTRL-P-Q to quit from shell to enter daemon mode,  exit will stop the container)</a:t>
            </a:r>
            <a:br>
              <a:rPr lang="en-US" sz="2000" b="0" strike="noStrike">
                <a:solidFill>
                  <a:srgbClr val="5A6378"/>
                </a:solidFill>
                <a:latin typeface="Calibri"/>
                <a:ea typeface="Calibri"/>
                <a:cs typeface="Calibri"/>
                <a:sym typeface="Calibri"/>
              </a:rPr>
            </a:br>
            <a:r>
              <a:rPr lang="en-US" sz="1500" b="0" strike="noStrike">
                <a:solidFill>
                  <a:srgbClr val="000000"/>
                </a:solidFill>
                <a:latin typeface="Courier New"/>
                <a:ea typeface="Courier New"/>
                <a:cs typeface="Courier New"/>
                <a:sym typeface="Courier New"/>
              </a:rPr>
              <a:t>$ docker attach &lt;container ID&gt; : connect to existing container</a:t>
            </a:r>
          </a:p>
          <a:p>
            <a:pPr marL="341280" marR="0" lvl="0" indent="-341280" algn="l" rtl="0">
              <a:lnSpc>
                <a:spcPct val="100000"/>
              </a:lnSpc>
              <a:spcBef>
                <a:spcPts val="0"/>
              </a:spcBef>
              <a:buNone/>
            </a:pPr>
            <a:endParaRPr sz="1800" b="0" strike="noStrike">
              <a:solidFill>
                <a:srgbClr val="000000"/>
              </a:solidFill>
              <a:latin typeface="Arial"/>
              <a:ea typeface="Arial"/>
              <a:cs typeface="Arial"/>
              <a:sym typeface="Arial"/>
            </a:endParaRPr>
          </a:p>
          <a:p>
            <a:pPr marL="341280" marR="0" lvl="0" indent="-341280" algn="l" rtl="0">
              <a:lnSpc>
                <a:spcPct val="100000"/>
              </a:lnSpc>
              <a:spcBef>
                <a:spcPts val="0"/>
              </a:spcBef>
              <a:buClr>
                <a:srgbClr val="000000"/>
              </a:buClr>
              <a:buSzPct val="100000"/>
              <a:buFont typeface="Arial"/>
              <a:buChar char="•"/>
            </a:pPr>
            <a:r>
              <a:rPr lang="en-US" sz="2600" b="0" strike="noStrike">
                <a:solidFill>
                  <a:srgbClr val="000000"/>
                </a:solidFill>
                <a:latin typeface="Calibri"/>
                <a:ea typeface="Calibri"/>
                <a:cs typeface="Calibri"/>
                <a:sym typeface="Calibri"/>
              </a:rPr>
              <a:t>Other parameters for </a:t>
            </a:r>
            <a:r>
              <a:rPr lang="en-US" sz="2400" b="0" strike="noStrike">
                <a:solidFill>
                  <a:srgbClr val="000000"/>
                </a:solidFill>
                <a:latin typeface="Courier New"/>
                <a:ea typeface="Courier New"/>
                <a:cs typeface="Courier New"/>
                <a:sym typeface="Courier New"/>
              </a:rPr>
              <a:t>docker run</a:t>
            </a:r>
          </a:p>
          <a:p>
            <a:pPr marL="341280" marR="0" lvl="0" indent="-341280" algn="l" rtl="0">
              <a:lnSpc>
                <a:spcPct val="100000"/>
              </a:lnSpc>
              <a:spcBef>
                <a:spcPts val="0"/>
              </a:spcBef>
              <a:buSzPct val="25000"/>
              <a:buNone/>
            </a:pPr>
            <a:r>
              <a:rPr lang="en-US" sz="2000" b="0" strike="noStrike">
                <a:solidFill>
                  <a:srgbClr val="000000"/>
                </a:solidFill>
                <a:latin typeface="Calibri"/>
                <a:ea typeface="Calibri"/>
                <a:cs typeface="Calibri"/>
                <a:sym typeface="Calibri"/>
              </a:rPr>
              <a:t>--name : define container name </a:t>
            </a:r>
          </a:p>
          <a:p>
            <a:pPr marL="341280" marR="0" lvl="0" indent="-341280" algn="l" rtl="0">
              <a:lnSpc>
                <a:spcPct val="100000"/>
              </a:lnSpc>
              <a:spcBef>
                <a:spcPts val="0"/>
              </a:spcBef>
              <a:buClr>
                <a:srgbClr val="000000"/>
              </a:buClr>
              <a:buSzPct val="100000"/>
              <a:buFont typeface="Arial"/>
              <a:buChar char="•"/>
            </a:pPr>
            <a:r>
              <a:rPr lang="en-US" sz="2400" b="0" strike="noStrike">
                <a:solidFill>
                  <a:srgbClr val="000000"/>
                </a:solidFill>
                <a:latin typeface="Calibri"/>
                <a:ea typeface="Calibri"/>
                <a:cs typeface="Calibri"/>
                <a:sym typeface="Calibri"/>
              </a:rPr>
              <a:t>Enter into existing docker container (since 1.3 version)</a:t>
            </a:r>
            <a:br>
              <a:rPr lang="en-US" sz="2400" b="0" strike="noStrike">
                <a:solidFill>
                  <a:srgbClr val="000000"/>
                </a:solidFill>
                <a:latin typeface="Calibri"/>
                <a:ea typeface="Calibri"/>
                <a:cs typeface="Calibri"/>
                <a:sym typeface="Calibri"/>
              </a:rPr>
            </a:br>
            <a:r>
              <a:rPr lang="en-US" sz="1400" b="0" strike="noStrike">
                <a:solidFill>
                  <a:srgbClr val="000000"/>
                </a:solidFill>
                <a:latin typeface="Courier New"/>
                <a:ea typeface="Courier New"/>
                <a:cs typeface="Courier New"/>
                <a:sym typeface="Courier New"/>
              </a:rPr>
              <a:t>$ docker exec -it &lt;container ID&gt; bash</a:t>
            </a:r>
            <a:r>
              <a:rPr lang="en-US" sz="1800" b="0" strike="noStrike">
                <a:solidFill>
                  <a:srgbClr val="000000"/>
                </a:solidFill>
                <a:latin typeface="Courier New"/>
                <a:ea typeface="Courier New"/>
                <a:cs typeface="Courier New"/>
                <a:sym typeface="Courier New"/>
              </a:rPr>
              <a:t/>
            </a:r>
            <a:br>
              <a:rPr lang="en-US" sz="1800" b="0" strike="noStrike">
                <a:solidFill>
                  <a:srgbClr val="000000"/>
                </a:solidFill>
                <a:latin typeface="Courier New"/>
                <a:ea typeface="Courier New"/>
                <a:cs typeface="Courier New"/>
                <a:sym typeface="Courier New"/>
              </a:rPr>
            </a:br>
            <a:r>
              <a:rPr lang="en-US" sz="1800" b="0" strike="noStrike">
                <a:solidFill>
                  <a:srgbClr val="000000"/>
                </a:solidFill>
                <a:latin typeface="Courier New"/>
                <a:ea typeface="Courier New"/>
                <a:cs typeface="Courier New"/>
                <a:sym typeface="Courier New"/>
              </a:rPr>
              <a:t/>
            </a:r>
            <a:br>
              <a:rPr lang="en-US" sz="1800" b="0" strike="noStrike">
                <a:solidFill>
                  <a:srgbClr val="000000"/>
                </a:solidFill>
                <a:latin typeface="Courier New"/>
                <a:ea typeface="Courier New"/>
                <a:cs typeface="Courier New"/>
                <a:sym typeface="Courier New"/>
              </a:rPr>
            </a:br>
            <a:r>
              <a:rPr lang="en-US" sz="1600" b="0" strike="noStrike">
                <a:solidFill>
                  <a:srgbClr val="000000"/>
                </a:solidFill>
                <a:latin typeface="Courier New"/>
                <a:ea typeface="Courier New"/>
                <a:cs typeface="Courier New"/>
                <a:sym typeface="Courier New"/>
              </a:rPr>
              <a:t/>
            </a:r>
            <a:br>
              <a:rPr lang="en-US" sz="1600" b="0" strike="noStrike">
                <a:solidFill>
                  <a:srgbClr val="000000"/>
                </a:solidFill>
                <a:latin typeface="Courier New"/>
                <a:ea typeface="Courier New"/>
                <a:cs typeface="Courier New"/>
                <a:sym typeface="Courier New"/>
              </a:rPr>
            </a:br>
            <a:r>
              <a:rPr lang="en-US" sz="1600" b="0" strike="noStrike">
                <a:solidFill>
                  <a:srgbClr val="000000"/>
                </a:solidFill>
                <a:latin typeface="Courier New"/>
                <a:ea typeface="Courier New"/>
                <a:cs typeface="Courier New"/>
                <a:sym typeface="Courier New"/>
              </a:rPr>
              <a:t> </a:t>
            </a:r>
          </a:p>
        </p:txBody>
      </p:sp>
      <p:sp>
        <p:nvSpPr>
          <p:cNvPr id="732" name="Shape 732"/>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Docker Daemon mode</a:t>
            </a:r>
          </a:p>
        </p:txBody>
      </p:sp>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Shape 737"/>
          <p:cNvSpPr/>
          <p:nvPr/>
        </p:nvSpPr>
        <p:spPr>
          <a:xfrm>
            <a:off x="380880" y="1327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400" b="0" strike="noStrike">
                <a:solidFill>
                  <a:srgbClr val="000000"/>
                </a:solidFill>
                <a:latin typeface="Calibri"/>
                <a:ea typeface="Calibri"/>
                <a:cs typeface="Calibri"/>
                <a:sym typeface="Calibri"/>
              </a:rPr>
              <a:t>Export the port to host as 25890 and start the service manually</a:t>
            </a:r>
          </a:p>
          <a:p>
            <a:pPr marL="341280" marR="0" lvl="0" indent="-341280" algn="l" rtl="0">
              <a:lnSpc>
                <a:spcPct val="100000"/>
              </a:lnSpc>
              <a:spcBef>
                <a:spcPts val="0"/>
              </a:spcBef>
              <a:buClr>
                <a:srgbClr val="000000"/>
              </a:buClr>
              <a:buSzPct val="100000"/>
              <a:buFont typeface="Arial"/>
              <a:buChar char="•"/>
            </a:pPr>
            <a:r>
              <a:rPr lang="en-US" sz="1300" b="0" strike="noStrike">
                <a:solidFill>
                  <a:srgbClr val="000000"/>
                </a:solidFill>
                <a:latin typeface="Courier New"/>
                <a:ea typeface="Courier New"/>
                <a:cs typeface="Courier New"/>
                <a:sym typeface="Courier New"/>
              </a:rPr>
              <a:t>$ docker run -p 25890:80 –i -t apache2 bash</a:t>
            </a:r>
          </a:p>
          <a:p>
            <a:pPr marL="341280" marR="0" lvl="0" indent="-341280" algn="l" rtl="0">
              <a:lnSpc>
                <a:spcPct val="100000"/>
              </a:lnSpc>
              <a:spcBef>
                <a:spcPts val="0"/>
              </a:spcBef>
              <a:buClr>
                <a:srgbClr val="000000"/>
              </a:buClr>
              <a:buSzPct val="100000"/>
              <a:buFont typeface="Arial"/>
              <a:buChar char="•"/>
            </a:pPr>
            <a:r>
              <a:rPr lang="en-US" sz="1300" b="0" strike="noStrike">
                <a:solidFill>
                  <a:srgbClr val="000000"/>
                </a:solidFill>
                <a:latin typeface="Courier New"/>
                <a:ea typeface="Courier New"/>
                <a:cs typeface="Courier New"/>
                <a:sym typeface="Courier New"/>
              </a:rPr>
              <a:t>root@35ac981a49e5:/# service apache2 start</a:t>
            </a:r>
          </a:p>
          <a:p>
            <a:pPr marL="341280" marR="0" lvl="0" indent="-341280" algn="l" rtl="0">
              <a:lnSpc>
                <a:spcPct val="100000"/>
              </a:lnSpc>
              <a:spcBef>
                <a:spcPts val="0"/>
              </a:spcBef>
              <a:buClr>
                <a:srgbClr val="000000"/>
              </a:buClr>
              <a:buSzPct val="100000"/>
              <a:buFont typeface="Arial"/>
              <a:buChar char="•"/>
            </a:pPr>
            <a:r>
              <a:rPr lang="en-US" sz="1300" b="0" strike="noStrike">
                <a:solidFill>
                  <a:srgbClr val="000000"/>
                </a:solidFill>
                <a:latin typeface="Courier New"/>
                <a:ea typeface="Courier New"/>
                <a:cs typeface="Courier New"/>
                <a:sym typeface="Courier New"/>
              </a:rPr>
              <a:t>$ docker ps  # in another shell</a:t>
            </a:r>
          </a:p>
          <a:p>
            <a:pPr marL="341280" marR="0" lvl="0" indent="-341280" algn="l" rtl="0">
              <a:lnSpc>
                <a:spcPct val="100000"/>
              </a:lnSpc>
              <a:spcBef>
                <a:spcPts val="0"/>
              </a:spcBef>
              <a:buSzPct val="25000"/>
              <a:buNone/>
            </a:pPr>
            <a:r>
              <a:rPr lang="en-US" sz="900" b="0" strike="noStrike">
                <a:solidFill>
                  <a:srgbClr val="000000"/>
                </a:solidFill>
                <a:latin typeface="Courier New"/>
                <a:ea typeface="Courier New"/>
                <a:cs typeface="Courier New"/>
                <a:sym typeface="Courier New"/>
              </a:rPr>
              <a:t>CONTAINER ID        IMAGE               ….        STATUS              PORTS                  NAMES</a:t>
            </a:r>
            <a:br>
              <a:rPr lang="en-US" sz="900" b="0" strike="noStrike">
                <a:solidFill>
                  <a:srgbClr val="000000"/>
                </a:solidFill>
                <a:latin typeface="Courier New"/>
                <a:ea typeface="Courier New"/>
                <a:cs typeface="Courier New"/>
                <a:sym typeface="Courier New"/>
              </a:rPr>
            </a:br>
            <a:r>
              <a:rPr lang="en-US" sz="900" b="0" strike="noStrike">
                <a:solidFill>
                  <a:srgbClr val="FF0000"/>
                </a:solidFill>
                <a:latin typeface="Courier New"/>
                <a:ea typeface="Courier New"/>
                <a:cs typeface="Courier New"/>
                <a:sym typeface="Courier New"/>
              </a:rPr>
              <a:t>e020aa2c02a5</a:t>
            </a:r>
            <a:r>
              <a:rPr lang="en-US" sz="900" b="0" strike="noStrike">
                <a:solidFill>
                  <a:srgbClr val="000000"/>
                </a:solidFill>
                <a:latin typeface="Courier New"/>
                <a:ea typeface="Courier New"/>
                <a:cs typeface="Courier New"/>
                <a:sym typeface="Courier New"/>
              </a:rPr>
              <a:t>        apache2:latest      …..       Up 14 seconds       0.0.0.0:25890-&gt;80/tcp   web</a:t>
            </a:r>
          </a:p>
          <a:p>
            <a:pPr marL="341280" marR="0" lvl="0" indent="-341280" algn="l" rtl="0">
              <a:lnSpc>
                <a:spcPct val="100000"/>
              </a:lnSpc>
              <a:spcBef>
                <a:spcPts val="0"/>
              </a:spcBef>
              <a:buClr>
                <a:srgbClr val="000000"/>
              </a:buClr>
              <a:buSzPct val="100000"/>
              <a:buFont typeface="Arial"/>
              <a:buChar char="•"/>
            </a:pPr>
            <a:r>
              <a:rPr lang="en-US" sz="1300" b="0" strike="noStrike">
                <a:solidFill>
                  <a:srgbClr val="000000"/>
                </a:solidFill>
                <a:latin typeface="Courier New"/>
                <a:ea typeface="Courier New"/>
                <a:cs typeface="Courier New"/>
                <a:sym typeface="Courier New"/>
              </a:rPr>
              <a:t>$ curl </a:t>
            </a:r>
            <a:r>
              <a:rPr lang="en-US" sz="1300" b="0" u="sng" strike="noStrike">
                <a:solidFill>
                  <a:schemeClr val="hlink"/>
                </a:solidFill>
                <a:latin typeface="Arial"/>
                <a:ea typeface="Arial"/>
                <a:cs typeface="Arial"/>
                <a:sym typeface="Arial"/>
                <a:hlinkClick r:id="rId3"/>
              </a:rPr>
              <a:t>http://localhost:25890</a:t>
            </a:r>
            <a:r>
              <a:rPr lang="en-US" sz="1300" b="0" strike="noStrike">
                <a:solidFill>
                  <a:srgbClr val="000000"/>
                </a:solidFill>
                <a:latin typeface="Courier New"/>
                <a:ea typeface="Courier New"/>
                <a:cs typeface="Courier New"/>
                <a:sym typeface="Courier New"/>
              </a:rPr>
              <a:t> </a:t>
            </a:r>
          </a:p>
          <a:p>
            <a:pPr marL="341280" marR="0" lvl="0" indent="-341280" algn="l" rtl="0">
              <a:lnSpc>
                <a:spcPct val="100000"/>
              </a:lnSpc>
              <a:spcBef>
                <a:spcPts val="0"/>
              </a:spcBef>
              <a:buNone/>
            </a:pPr>
            <a:endParaRPr sz="1800" b="0" strike="noStrike">
              <a:solidFill>
                <a:srgbClr val="000000"/>
              </a:solidFill>
              <a:latin typeface="Arial"/>
              <a:ea typeface="Arial"/>
              <a:cs typeface="Arial"/>
              <a:sym typeface="Arial"/>
            </a:endParaRPr>
          </a:p>
          <a:p>
            <a:pPr marL="341280" marR="0" lvl="0" indent="-341280" algn="l" rtl="0">
              <a:lnSpc>
                <a:spcPct val="100000"/>
              </a:lnSpc>
              <a:spcBef>
                <a:spcPts val="0"/>
              </a:spcBef>
              <a:buClr>
                <a:srgbClr val="000000"/>
              </a:buClr>
              <a:buSzPct val="100000"/>
              <a:buFont typeface="Arial"/>
              <a:buChar char="•"/>
            </a:pPr>
            <a:r>
              <a:rPr lang="en-US" sz="2400" b="0" strike="noStrike">
                <a:solidFill>
                  <a:srgbClr val="000000"/>
                </a:solidFill>
                <a:latin typeface="Calibri"/>
                <a:ea typeface="Calibri"/>
                <a:cs typeface="Calibri"/>
                <a:sym typeface="Calibri"/>
              </a:rPr>
              <a:t>Come into the container again to check</a:t>
            </a:r>
          </a:p>
          <a:p>
            <a:pPr marL="341280" marR="0" lvl="0" indent="-341280" algn="l" rtl="0">
              <a:lnSpc>
                <a:spcPct val="100000"/>
              </a:lnSpc>
              <a:spcBef>
                <a:spcPts val="0"/>
              </a:spcBef>
              <a:buClr>
                <a:srgbClr val="000000"/>
              </a:buClr>
              <a:buSzPct val="100000"/>
              <a:buFont typeface="Arial"/>
              <a:buChar char="•"/>
            </a:pPr>
            <a:r>
              <a:rPr lang="en-US" sz="1300" b="0" strike="noStrike">
                <a:solidFill>
                  <a:srgbClr val="000000"/>
                </a:solidFill>
                <a:latin typeface="Courier New"/>
                <a:ea typeface="Courier New"/>
                <a:cs typeface="Courier New"/>
                <a:sym typeface="Courier New"/>
              </a:rPr>
              <a:t>$ docker exec –it </a:t>
            </a:r>
            <a:r>
              <a:rPr lang="en-US" sz="1300" b="0" strike="noStrike">
                <a:solidFill>
                  <a:srgbClr val="FF0000"/>
                </a:solidFill>
                <a:latin typeface="Courier New"/>
                <a:ea typeface="Courier New"/>
                <a:cs typeface="Courier New"/>
                <a:sym typeface="Courier New"/>
              </a:rPr>
              <a:t>e020aa2c02a5 </a:t>
            </a:r>
            <a:r>
              <a:rPr lang="en-US" sz="1300" b="0" strike="noStrike">
                <a:solidFill>
                  <a:srgbClr val="000000"/>
                </a:solidFill>
                <a:latin typeface="Courier New"/>
                <a:ea typeface="Courier New"/>
                <a:cs typeface="Courier New"/>
                <a:sym typeface="Courier New"/>
              </a:rPr>
              <a:t>bash</a:t>
            </a:r>
          </a:p>
          <a:p>
            <a:pPr marL="341280" marR="0" lvl="0" indent="-341280" algn="l" rtl="0">
              <a:lnSpc>
                <a:spcPct val="100000"/>
              </a:lnSpc>
              <a:spcBef>
                <a:spcPts val="0"/>
              </a:spcBef>
              <a:buNone/>
            </a:pPr>
            <a:endParaRPr sz="1800" b="0" strike="noStrike">
              <a:solidFill>
                <a:srgbClr val="000000"/>
              </a:solidFill>
              <a:latin typeface="Arial"/>
              <a:ea typeface="Arial"/>
              <a:cs typeface="Arial"/>
              <a:sym typeface="Arial"/>
            </a:endParaRPr>
          </a:p>
          <a:p>
            <a:pPr marL="341280" marR="0" lvl="0" indent="-341280" algn="l" rtl="0">
              <a:lnSpc>
                <a:spcPct val="100000"/>
              </a:lnSpc>
              <a:spcBef>
                <a:spcPts val="0"/>
              </a:spcBef>
              <a:buClr>
                <a:srgbClr val="000000"/>
              </a:buClr>
              <a:buSzPct val="100000"/>
              <a:buFont typeface="Arial"/>
              <a:buChar char="•"/>
            </a:pPr>
            <a:r>
              <a:rPr lang="en-US" sz="2400" b="0" strike="noStrike">
                <a:solidFill>
                  <a:srgbClr val="000000"/>
                </a:solidFill>
                <a:latin typeface="Calibri"/>
                <a:ea typeface="Calibri"/>
                <a:cs typeface="Calibri"/>
                <a:sym typeface="Calibri"/>
              </a:rPr>
              <a:t>Run contain in daemon mode</a:t>
            </a:r>
          </a:p>
          <a:p>
            <a:pPr marL="341280" marR="0" lvl="0" indent="-341280" algn="l" rtl="0">
              <a:lnSpc>
                <a:spcPct val="100000"/>
              </a:lnSpc>
              <a:spcBef>
                <a:spcPts val="0"/>
              </a:spcBef>
              <a:buClr>
                <a:srgbClr val="000000"/>
              </a:buClr>
              <a:buSzPct val="100000"/>
              <a:buFont typeface="Arial"/>
              <a:buChar char="•"/>
            </a:pPr>
            <a:r>
              <a:rPr lang="en-US" sz="1300" b="0" strike="noStrike">
                <a:solidFill>
                  <a:srgbClr val="000000"/>
                </a:solidFill>
                <a:latin typeface="Courier New"/>
                <a:ea typeface="Courier New"/>
                <a:cs typeface="Courier New"/>
                <a:sym typeface="Courier New"/>
              </a:rPr>
              <a:t>$ docker run –p 25891:80 </a:t>
            </a:r>
            <a:r>
              <a:rPr lang="en-US" sz="1300" b="0" strike="noStrike">
                <a:solidFill>
                  <a:srgbClr val="FF0000"/>
                </a:solidFill>
                <a:latin typeface="Courier New"/>
                <a:ea typeface="Courier New"/>
                <a:cs typeface="Courier New"/>
                <a:sym typeface="Courier New"/>
              </a:rPr>
              <a:t>–d</a:t>
            </a:r>
            <a:r>
              <a:rPr lang="en-US" sz="1300" b="0" strike="noStrike">
                <a:solidFill>
                  <a:srgbClr val="000000"/>
                </a:solidFill>
                <a:latin typeface="Courier New"/>
                <a:ea typeface="Courier New"/>
                <a:cs typeface="Courier New"/>
                <a:sym typeface="Courier New"/>
              </a:rPr>
              <a:t> –t apache2 </a:t>
            </a:r>
            <a:r>
              <a:rPr lang="en-US" sz="1300" b="0" strike="noStrike">
                <a:solidFill>
                  <a:srgbClr val="FF0000"/>
                </a:solidFill>
                <a:latin typeface="Courier New"/>
                <a:ea typeface="Courier New"/>
                <a:cs typeface="Courier New"/>
                <a:sym typeface="Courier New"/>
              </a:rPr>
              <a:t>apache2ctl –D FOREGROUND</a:t>
            </a:r>
          </a:p>
          <a:p>
            <a:pPr marL="341280" marR="0" lvl="0" indent="-341280" algn="l" rtl="0">
              <a:lnSpc>
                <a:spcPct val="100000"/>
              </a:lnSpc>
              <a:spcBef>
                <a:spcPts val="0"/>
              </a:spcBef>
              <a:buNone/>
            </a:pPr>
            <a:endParaRPr sz="1800" b="0" strike="noStrike">
              <a:solidFill>
                <a:srgbClr val="000000"/>
              </a:solidFill>
              <a:latin typeface="Arial"/>
              <a:ea typeface="Arial"/>
              <a:cs typeface="Arial"/>
              <a:sym typeface="Arial"/>
            </a:endParaRPr>
          </a:p>
          <a:p>
            <a:pPr marL="341280" marR="0" lvl="0" indent="-341280" algn="l"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738" name="Shape 738"/>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Exercise 4: Expose the service</a:t>
            </a: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Shape 743"/>
          <p:cNvSpPr/>
          <p:nvPr/>
        </p:nvSpPr>
        <p:spPr>
          <a:xfrm>
            <a:off x="254160" y="1773000"/>
            <a:ext cx="14020560" cy="2981880"/>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buClr>
                <a:srgbClr val="394D54"/>
              </a:buClr>
              <a:buSzPct val="100000"/>
              <a:buFont typeface="Arial"/>
              <a:buChar char="•"/>
            </a:pPr>
            <a:r>
              <a:rPr lang="en-US" sz="2800" b="0" strike="noStrike">
                <a:solidFill>
                  <a:srgbClr val="394D54"/>
                </a:solidFill>
                <a:latin typeface="Cabin"/>
                <a:ea typeface="Cabin"/>
                <a:cs typeface="Cabin"/>
                <a:sym typeface="Cabin"/>
              </a:rPr>
              <a:t>Dockerfiles = image representations</a:t>
            </a:r>
          </a:p>
          <a:p>
            <a:pPr marL="228600" marR="0" lvl="0" indent="-228600" algn="l" rtl="0">
              <a:lnSpc>
                <a:spcPct val="100000"/>
              </a:lnSpc>
              <a:spcBef>
                <a:spcPts val="0"/>
              </a:spcBef>
              <a:buClr>
                <a:srgbClr val="394D54"/>
              </a:buClr>
              <a:buSzPct val="100000"/>
              <a:buFont typeface="Arial"/>
              <a:buChar char="•"/>
            </a:pPr>
            <a:r>
              <a:rPr lang="en-US" sz="2800" b="0" strike="noStrike">
                <a:solidFill>
                  <a:srgbClr val="394D54"/>
                </a:solidFill>
                <a:latin typeface="Cabin"/>
                <a:ea typeface="Cabin"/>
                <a:cs typeface="Cabin"/>
                <a:sym typeface="Cabin"/>
              </a:rPr>
              <a:t>Simple syntax for building images</a:t>
            </a:r>
          </a:p>
          <a:p>
            <a:pPr marL="228600" marR="0" lvl="0" indent="-228600" algn="l" rtl="0">
              <a:lnSpc>
                <a:spcPct val="100000"/>
              </a:lnSpc>
              <a:spcBef>
                <a:spcPts val="0"/>
              </a:spcBef>
              <a:buClr>
                <a:srgbClr val="394D54"/>
              </a:buClr>
              <a:buSzPct val="100000"/>
              <a:buFont typeface="Arial"/>
              <a:buChar char="•"/>
            </a:pPr>
            <a:r>
              <a:rPr lang="en-US" sz="2800" b="0" strike="noStrike">
                <a:solidFill>
                  <a:srgbClr val="394D54"/>
                </a:solidFill>
                <a:latin typeface="Cabin"/>
                <a:ea typeface="Cabin"/>
                <a:cs typeface="Cabin"/>
                <a:sym typeface="Cabin"/>
              </a:rPr>
              <a:t>Automate and script the images creation</a:t>
            </a:r>
          </a:p>
        </p:txBody>
      </p:sp>
      <p:sp>
        <p:nvSpPr>
          <p:cNvPr id="744" name="Shape 744"/>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Dockerfile</a:t>
            </a: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Shape 198"/>
          <p:cNvPicPr preferRelativeResize="0"/>
          <p:nvPr/>
        </p:nvPicPr>
        <p:blipFill rotWithShape="1">
          <a:blip r:embed="rId3">
            <a:alphaModFix/>
          </a:blip>
          <a:srcRect/>
          <a:stretch/>
        </p:blipFill>
        <p:spPr>
          <a:xfrm>
            <a:off x="1699919" y="1479600"/>
            <a:ext cx="790919" cy="781199"/>
          </a:xfrm>
          <a:prstGeom prst="rect">
            <a:avLst/>
          </a:prstGeom>
          <a:noFill/>
          <a:ln>
            <a:noFill/>
          </a:ln>
        </p:spPr>
      </p:pic>
      <p:pic>
        <p:nvPicPr>
          <p:cNvPr id="199" name="Shape 199"/>
          <p:cNvPicPr preferRelativeResize="0"/>
          <p:nvPr/>
        </p:nvPicPr>
        <p:blipFill rotWithShape="1">
          <a:blip r:embed="rId4">
            <a:alphaModFix/>
          </a:blip>
          <a:srcRect/>
          <a:stretch/>
        </p:blipFill>
        <p:spPr>
          <a:xfrm>
            <a:off x="4600439" y="1859400"/>
            <a:ext cx="1444320" cy="1194480"/>
          </a:xfrm>
          <a:prstGeom prst="rect">
            <a:avLst/>
          </a:prstGeom>
          <a:noFill/>
          <a:ln>
            <a:noFill/>
          </a:ln>
        </p:spPr>
      </p:pic>
      <p:pic>
        <p:nvPicPr>
          <p:cNvPr id="200" name="Shape 200"/>
          <p:cNvPicPr preferRelativeResize="0"/>
          <p:nvPr/>
        </p:nvPicPr>
        <p:blipFill rotWithShape="1">
          <a:blip r:embed="rId5">
            <a:alphaModFix/>
          </a:blip>
          <a:srcRect/>
          <a:stretch/>
        </p:blipFill>
        <p:spPr>
          <a:xfrm>
            <a:off x="8773200" y="1130040"/>
            <a:ext cx="1316879" cy="1467719"/>
          </a:xfrm>
          <a:prstGeom prst="rect">
            <a:avLst/>
          </a:prstGeom>
          <a:noFill/>
          <a:ln>
            <a:noFill/>
          </a:ln>
        </p:spPr>
      </p:pic>
      <p:pic>
        <p:nvPicPr>
          <p:cNvPr id="201" name="Shape 201"/>
          <p:cNvPicPr preferRelativeResize="0"/>
          <p:nvPr/>
        </p:nvPicPr>
        <p:blipFill rotWithShape="1">
          <a:blip r:embed="rId6">
            <a:alphaModFix/>
          </a:blip>
          <a:srcRect/>
          <a:stretch/>
        </p:blipFill>
        <p:spPr>
          <a:xfrm>
            <a:off x="6043319" y="1081440"/>
            <a:ext cx="1633319" cy="1086479"/>
          </a:xfrm>
          <a:prstGeom prst="rect">
            <a:avLst/>
          </a:prstGeom>
          <a:noFill/>
          <a:ln>
            <a:noFill/>
          </a:ln>
        </p:spPr>
      </p:pic>
      <p:pic>
        <p:nvPicPr>
          <p:cNvPr id="202" name="Shape 202"/>
          <p:cNvPicPr preferRelativeResize="0"/>
          <p:nvPr/>
        </p:nvPicPr>
        <p:blipFill rotWithShape="1">
          <a:blip r:embed="rId7">
            <a:alphaModFix/>
          </a:blip>
          <a:srcRect/>
          <a:stretch/>
        </p:blipFill>
        <p:spPr>
          <a:xfrm>
            <a:off x="2254319" y="2282400"/>
            <a:ext cx="1584720" cy="1012679"/>
          </a:xfrm>
          <a:prstGeom prst="rect">
            <a:avLst/>
          </a:prstGeom>
          <a:noFill/>
          <a:ln>
            <a:noFill/>
          </a:ln>
        </p:spPr>
      </p:pic>
      <p:pic>
        <p:nvPicPr>
          <p:cNvPr id="203" name="Shape 203"/>
          <p:cNvPicPr preferRelativeResize="0"/>
          <p:nvPr/>
        </p:nvPicPr>
        <p:blipFill rotWithShape="1">
          <a:blip r:embed="rId8">
            <a:alphaModFix/>
          </a:blip>
          <a:srcRect/>
          <a:stretch/>
        </p:blipFill>
        <p:spPr>
          <a:xfrm>
            <a:off x="3300119" y="1237679"/>
            <a:ext cx="1316520" cy="1010520"/>
          </a:xfrm>
          <a:prstGeom prst="rect">
            <a:avLst/>
          </a:prstGeom>
          <a:noFill/>
          <a:ln>
            <a:noFill/>
          </a:ln>
        </p:spPr>
      </p:pic>
      <p:sp>
        <p:nvSpPr>
          <p:cNvPr id="204" name="Shape 204"/>
          <p:cNvSpPr/>
          <p:nvPr/>
        </p:nvSpPr>
        <p:spPr>
          <a:xfrm>
            <a:off x="724320" y="3593160"/>
            <a:ext cx="9995040" cy="359"/>
          </a:xfrm>
          <a:custGeom>
            <a:avLst/>
            <a:gdLst/>
            <a:ahLst/>
            <a:cxnLst/>
            <a:rect l="0" t="0" r="0" b="0"/>
            <a:pathLst>
              <a:path w="120000" h="120000" extrusionOk="0">
                <a:moveTo>
                  <a:pt x="0" y="0"/>
                </a:moveTo>
                <a:lnTo>
                  <a:pt x="120000" y="120000"/>
                </a:lnTo>
              </a:path>
            </a:pathLst>
          </a:custGeom>
          <a:noFill/>
          <a:ln w="63350" cap="flat" cmpd="sng">
            <a:solidFill>
              <a:srgbClr val="394D54"/>
            </a:solidFill>
            <a:prstDash val="dashDot"/>
            <a:miter/>
            <a:headEnd type="none" w="med" len="med"/>
            <a:tailEnd type="none" w="med" len="med"/>
          </a:ln>
        </p:spPr>
      </p:sp>
      <p:pic>
        <p:nvPicPr>
          <p:cNvPr id="205" name="Shape 205"/>
          <p:cNvPicPr preferRelativeResize="0"/>
          <p:nvPr/>
        </p:nvPicPr>
        <p:blipFill rotWithShape="1">
          <a:blip r:embed="rId9">
            <a:alphaModFix/>
          </a:blip>
          <a:srcRect/>
          <a:stretch/>
        </p:blipFill>
        <p:spPr>
          <a:xfrm>
            <a:off x="7687079" y="5544000"/>
            <a:ext cx="838440" cy="834119"/>
          </a:xfrm>
          <a:prstGeom prst="rect">
            <a:avLst/>
          </a:prstGeom>
          <a:noFill/>
          <a:ln>
            <a:noFill/>
          </a:ln>
        </p:spPr>
      </p:pic>
      <p:pic>
        <p:nvPicPr>
          <p:cNvPr id="206" name="Shape 206"/>
          <p:cNvPicPr preferRelativeResize="0"/>
          <p:nvPr/>
        </p:nvPicPr>
        <p:blipFill rotWithShape="1">
          <a:blip r:embed="rId10">
            <a:alphaModFix/>
          </a:blip>
          <a:srcRect/>
          <a:stretch/>
        </p:blipFill>
        <p:spPr>
          <a:xfrm>
            <a:off x="8394839" y="4158000"/>
            <a:ext cx="1345679" cy="857879"/>
          </a:xfrm>
          <a:prstGeom prst="rect">
            <a:avLst/>
          </a:prstGeom>
          <a:noFill/>
          <a:ln>
            <a:noFill/>
          </a:ln>
        </p:spPr>
      </p:pic>
      <p:pic>
        <p:nvPicPr>
          <p:cNvPr id="207" name="Shape 207"/>
          <p:cNvPicPr preferRelativeResize="0"/>
          <p:nvPr/>
        </p:nvPicPr>
        <p:blipFill rotWithShape="1">
          <a:blip r:embed="rId11">
            <a:alphaModFix/>
          </a:blip>
          <a:srcRect/>
          <a:stretch/>
        </p:blipFill>
        <p:spPr>
          <a:xfrm>
            <a:off x="5581800" y="5035319"/>
            <a:ext cx="1234079" cy="1299239"/>
          </a:xfrm>
          <a:prstGeom prst="rect">
            <a:avLst/>
          </a:prstGeom>
          <a:noFill/>
          <a:ln>
            <a:noFill/>
          </a:ln>
        </p:spPr>
      </p:pic>
      <p:pic>
        <p:nvPicPr>
          <p:cNvPr id="208" name="Shape 208"/>
          <p:cNvPicPr preferRelativeResize="0"/>
          <p:nvPr/>
        </p:nvPicPr>
        <p:blipFill rotWithShape="1">
          <a:blip r:embed="rId12">
            <a:alphaModFix/>
          </a:blip>
          <a:srcRect/>
          <a:stretch/>
        </p:blipFill>
        <p:spPr>
          <a:xfrm>
            <a:off x="1781280" y="4299119"/>
            <a:ext cx="1345679" cy="735479"/>
          </a:xfrm>
          <a:prstGeom prst="rect">
            <a:avLst/>
          </a:prstGeom>
          <a:noFill/>
          <a:ln>
            <a:noFill/>
          </a:ln>
        </p:spPr>
      </p:pic>
      <p:pic>
        <p:nvPicPr>
          <p:cNvPr id="209" name="Shape 209"/>
          <p:cNvPicPr preferRelativeResize="0"/>
          <p:nvPr/>
        </p:nvPicPr>
        <p:blipFill rotWithShape="1">
          <a:blip r:embed="rId13">
            <a:alphaModFix/>
          </a:blip>
          <a:srcRect/>
          <a:stretch/>
        </p:blipFill>
        <p:spPr>
          <a:xfrm>
            <a:off x="6698520" y="4048560"/>
            <a:ext cx="831600" cy="952559"/>
          </a:xfrm>
          <a:prstGeom prst="rect">
            <a:avLst/>
          </a:prstGeom>
          <a:noFill/>
          <a:ln>
            <a:noFill/>
          </a:ln>
        </p:spPr>
      </p:pic>
      <p:pic>
        <p:nvPicPr>
          <p:cNvPr id="210" name="Shape 210"/>
          <p:cNvPicPr preferRelativeResize="0"/>
          <p:nvPr/>
        </p:nvPicPr>
        <p:blipFill rotWithShape="1">
          <a:blip r:embed="rId14">
            <a:alphaModFix/>
          </a:blip>
          <a:srcRect/>
          <a:stretch/>
        </p:blipFill>
        <p:spPr>
          <a:xfrm>
            <a:off x="4028760" y="4453919"/>
            <a:ext cx="1262880" cy="1015200"/>
          </a:xfrm>
          <a:prstGeom prst="rect">
            <a:avLst/>
          </a:prstGeom>
          <a:noFill/>
          <a:ln>
            <a:noFill/>
          </a:ln>
        </p:spPr>
      </p:pic>
      <p:pic>
        <p:nvPicPr>
          <p:cNvPr id="211" name="Shape 211"/>
          <p:cNvPicPr preferRelativeResize="0"/>
          <p:nvPr/>
        </p:nvPicPr>
        <p:blipFill rotWithShape="1">
          <a:blip r:embed="rId15">
            <a:alphaModFix/>
          </a:blip>
          <a:srcRect/>
          <a:stretch/>
        </p:blipFill>
        <p:spPr>
          <a:xfrm>
            <a:off x="2165400" y="5611680"/>
            <a:ext cx="1648079" cy="960839"/>
          </a:xfrm>
          <a:prstGeom prst="rect">
            <a:avLst/>
          </a:prstGeom>
          <a:noFill/>
          <a:ln>
            <a:noFill/>
          </a:ln>
        </p:spPr>
      </p:pic>
      <p:pic>
        <p:nvPicPr>
          <p:cNvPr id="212" name="Shape 212"/>
          <p:cNvPicPr preferRelativeResize="0"/>
          <p:nvPr/>
        </p:nvPicPr>
        <p:blipFill rotWithShape="1">
          <a:blip r:embed="rId16">
            <a:alphaModFix/>
          </a:blip>
          <a:srcRect/>
          <a:stretch/>
        </p:blipFill>
        <p:spPr>
          <a:xfrm>
            <a:off x="7095239" y="2152440"/>
            <a:ext cx="1276199" cy="1276199"/>
          </a:xfrm>
          <a:prstGeom prst="rect">
            <a:avLst/>
          </a:prstGeom>
          <a:noFill/>
          <a:ln>
            <a:noFill/>
          </a:ln>
        </p:spPr>
      </p:pic>
      <p:sp>
        <p:nvSpPr>
          <p:cNvPr id="213" name="Shape 213"/>
          <p:cNvSpPr/>
          <p:nvPr/>
        </p:nvSpPr>
        <p:spPr>
          <a:xfrm rot="-5400000">
            <a:off x="-466200" y="2149559"/>
            <a:ext cx="2185920" cy="369000"/>
          </a:xfrm>
          <a:prstGeom prst="rect">
            <a:avLst/>
          </a:prstGeom>
          <a:solidFill>
            <a:srgbClr val="5B9BD5"/>
          </a:solid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1" i="0" u="none" strike="noStrike" cap="none">
                <a:solidFill>
                  <a:srgbClr val="FFFFFF"/>
                </a:solidFill>
                <a:latin typeface="Calibri"/>
                <a:ea typeface="Calibri"/>
                <a:cs typeface="Calibri"/>
                <a:sym typeface="Calibri"/>
              </a:rPr>
              <a:t>Multiplicity of Goods</a:t>
            </a:r>
          </a:p>
        </p:txBody>
      </p:sp>
      <p:sp>
        <p:nvSpPr>
          <p:cNvPr id="214" name="Shape 214"/>
          <p:cNvSpPr/>
          <p:nvPr/>
        </p:nvSpPr>
        <p:spPr>
          <a:xfrm rot="-5400000">
            <a:off x="-459720" y="4546800"/>
            <a:ext cx="2185920" cy="923040"/>
          </a:xfrm>
          <a:prstGeom prst="rect">
            <a:avLst/>
          </a:prstGeom>
          <a:solidFill>
            <a:srgbClr val="5B9BD5"/>
          </a:solid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1" i="0" u="none" strike="noStrike" cap="none">
                <a:solidFill>
                  <a:srgbClr val="FFFFFF"/>
                </a:solidFill>
                <a:latin typeface="Calibri"/>
                <a:ea typeface="Calibri"/>
                <a:cs typeface="Calibri"/>
                <a:sym typeface="Calibri"/>
              </a:rPr>
              <a:t>Multipilicity of methods for transporting/storing</a:t>
            </a:r>
          </a:p>
        </p:txBody>
      </p:sp>
      <p:sp>
        <p:nvSpPr>
          <p:cNvPr id="215" name="Shape 215"/>
          <p:cNvSpPr/>
          <p:nvPr/>
        </p:nvSpPr>
        <p:spPr>
          <a:xfrm rot="5400000">
            <a:off x="10199520" y="1680120"/>
            <a:ext cx="2185920" cy="1199880"/>
          </a:xfrm>
          <a:prstGeom prst="rect">
            <a:avLst/>
          </a:prstGeom>
          <a:solidFill>
            <a:srgbClr val="5B9BD5"/>
          </a:solid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1" i="0" u="none" strike="noStrike" cap="none">
                <a:solidFill>
                  <a:srgbClr val="FFFFFF"/>
                </a:solidFill>
                <a:latin typeface="Calibri"/>
                <a:ea typeface="Calibri"/>
                <a:cs typeface="Calibri"/>
                <a:sym typeface="Calibri"/>
              </a:rPr>
              <a:t>Do I worry about how goods interact (e.g. coffee beans next to spices)</a:t>
            </a:r>
          </a:p>
        </p:txBody>
      </p:sp>
      <p:sp>
        <p:nvSpPr>
          <p:cNvPr id="216" name="Shape 216"/>
          <p:cNvSpPr/>
          <p:nvPr/>
        </p:nvSpPr>
        <p:spPr>
          <a:xfrm rot="5400000">
            <a:off x="10143359" y="4699800"/>
            <a:ext cx="2352959" cy="1199880"/>
          </a:xfrm>
          <a:prstGeom prst="rect">
            <a:avLst/>
          </a:prstGeom>
          <a:solidFill>
            <a:srgbClr val="5B9BD5"/>
          </a:solid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1" i="0" u="none" strike="noStrike" cap="none">
                <a:solidFill>
                  <a:srgbClr val="FFFFFF"/>
                </a:solidFill>
                <a:latin typeface="Calibri"/>
                <a:ea typeface="Calibri"/>
                <a:cs typeface="Calibri"/>
                <a:sym typeface="Calibri"/>
              </a:rPr>
              <a:t>Can I transport quickly and smoothly</a:t>
            </a:r>
          </a:p>
          <a:p>
            <a:pPr marL="0" marR="0" lvl="0" indent="0" algn="ctr" rtl="0">
              <a:lnSpc>
                <a:spcPct val="100000"/>
              </a:lnSpc>
              <a:spcBef>
                <a:spcPts val="0"/>
              </a:spcBef>
              <a:buSzPct val="25000"/>
              <a:buNone/>
            </a:pPr>
            <a:r>
              <a:rPr lang="en-US" sz="1300" b="1" i="0" u="none" strike="noStrike" cap="none">
                <a:solidFill>
                  <a:srgbClr val="FFFFFF"/>
                </a:solidFill>
                <a:latin typeface="Calibri"/>
                <a:ea typeface="Calibri"/>
                <a:cs typeface="Calibri"/>
                <a:sym typeface="Calibri"/>
              </a:rPr>
              <a:t>(e.g. from boat to train to truck)</a:t>
            </a:r>
          </a:p>
        </p:txBody>
      </p:sp>
      <p:sp>
        <p:nvSpPr>
          <p:cNvPr id="217" name="Shape 217"/>
          <p:cNvSpPr/>
          <p:nvPr/>
        </p:nvSpPr>
        <p:spPr>
          <a:xfrm rot="2700000">
            <a:off x="4843800" y="3610800"/>
            <a:ext cx="1511279" cy="2159"/>
          </a:xfrm>
          <a:custGeom>
            <a:avLst/>
            <a:gdLst/>
            <a:ahLst/>
            <a:cxnLst/>
            <a:rect l="0" t="0" r="0" b="0"/>
            <a:pathLst>
              <a:path w="120000" h="120000" extrusionOk="0">
                <a:moveTo>
                  <a:pt x="0" y="0"/>
                </a:moveTo>
                <a:lnTo>
                  <a:pt x="120000" y="120000"/>
                </a:lnTo>
              </a:path>
            </a:pathLst>
          </a:custGeom>
          <a:noFill/>
          <a:ln w="69825" cap="flat" cmpd="sng">
            <a:solidFill>
              <a:srgbClr val="394D54"/>
            </a:solidFill>
            <a:prstDash val="solid"/>
            <a:miter/>
            <a:headEnd type="triangle" w="lg" len="lg"/>
            <a:tailEnd type="triangle" w="lg" len="lg"/>
          </a:ln>
        </p:spPr>
      </p:sp>
      <p:sp>
        <p:nvSpPr>
          <p:cNvPr id="218" name="Shape 218"/>
          <p:cNvSpPr/>
          <p:nvPr/>
        </p:nvSpPr>
        <p:spPr>
          <a:xfrm rot="-2700000">
            <a:off x="4843439" y="3610799"/>
            <a:ext cx="1511279" cy="2159"/>
          </a:xfrm>
          <a:custGeom>
            <a:avLst/>
            <a:gdLst/>
            <a:ahLst/>
            <a:cxnLst/>
            <a:rect l="0" t="0" r="0" b="0"/>
            <a:pathLst>
              <a:path w="120000" h="120000" extrusionOk="0">
                <a:moveTo>
                  <a:pt x="0" y="0"/>
                </a:moveTo>
                <a:lnTo>
                  <a:pt x="120000" y="120000"/>
                </a:lnTo>
              </a:path>
            </a:pathLst>
          </a:custGeom>
          <a:noFill/>
          <a:ln w="69825" cap="flat" cmpd="sng">
            <a:solidFill>
              <a:srgbClr val="394D54"/>
            </a:solidFill>
            <a:prstDash val="solid"/>
            <a:miter/>
            <a:headEnd type="triangle" w="lg" len="lg"/>
            <a:tailEnd type="triangle" w="lg" len="lg"/>
          </a:ln>
        </p:spPr>
      </p:sp>
      <p:sp>
        <p:nvSpPr>
          <p:cNvPr id="219" name="Shape 219"/>
          <p:cNvSpPr txBox="1"/>
          <p:nvPr/>
        </p:nvSpPr>
        <p:spPr>
          <a:xfrm>
            <a:off x="828359" y="178200"/>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i="0" u="none" strike="noStrike" cap="none">
              <a:solidFill>
                <a:srgbClr val="000000"/>
              </a:solidFill>
              <a:latin typeface="Arial"/>
              <a:ea typeface="Arial"/>
              <a:cs typeface="Arial"/>
              <a:sym typeface="Arial"/>
            </a:endParaRPr>
          </a:p>
        </p:txBody>
      </p:sp>
      <p:sp>
        <p:nvSpPr>
          <p:cNvPr id="220" name="Shape 220"/>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Cargo Transport Pre-1960</a:t>
            </a:r>
          </a:p>
        </p:txBody>
      </p:sp>
    </p:spTree>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Shape 749"/>
          <p:cNvSpPr/>
          <p:nvPr/>
        </p:nvSpPr>
        <p:spPr>
          <a:xfrm>
            <a:off x="272880" y="1146959"/>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None/>
            </a:pPr>
            <a:endParaRPr sz="1800" b="0" strike="noStrike">
              <a:solidFill>
                <a:srgbClr val="000000"/>
              </a:solidFill>
              <a:latin typeface="Arial"/>
              <a:ea typeface="Arial"/>
              <a:cs typeface="Arial"/>
              <a:sym typeface="Arial"/>
            </a:endParaRPr>
          </a:p>
          <a:p>
            <a:pPr marL="341280" marR="0" lvl="0" indent="-341280" algn="l" rtl="0">
              <a:lnSpc>
                <a:spcPct val="100000"/>
              </a:lnSpc>
              <a:spcBef>
                <a:spcPts val="0"/>
              </a:spcBef>
              <a:buClr>
                <a:srgbClr val="000000"/>
              </a:buClr>
              <a:buSzPct val="100000"/>
              <a:buFont typeface="Arial"/>
              <a:buChar char="•"/>
            </a:pPr>
            <a:r>
              <a:rPr lang="en-US" sz="2400" b="0" strike="noStrike">
                <a:solidFill>
                  <a:srgbClr val="000000"/>
                </a:solidFill>
                <a:latin typeface="Calibri"/>
                <a:ea typeface="Calibri"/>
                <a:cs typeface="Calibri"/>
                <a:sym typeface="Calibri"/>
              </a:rPr>
              <a:t>Dockerfile Syntax </a:t>
            </a:r>
          </a:p>
          <a:p>
            <a:pPr marL="741240" marR="0" lvl="1" indent="-284039" algn="l" rtl="0">
              <a:lnSpc>
                <a:spcPct val="100000"/>
              </a:lnSpc>
              <a:spcBef>
                <a:spcPts val="0"/>
              </a:spcBef>
              <a:buClr>
                <a:srgbClr val="000000"/>
              </a:buClr>
              <a:buSzPct val="100000"/>
              <a:buFont typeface="Arial"/>
              <a:buChar char="–"/>
            </a:pPr>
            <a:r>
              <a:rPr lang="en-US" sz="2200" b="0" i="0" u="none" strike="noStrike" cap="none">
                <a:solidFill>
                  <a:srgbClr val="5A6378"/>
                </a:solidFill>
                <a:latin typeface="Calibri"/>
                <a:ea typeface="Calibri"/>
                <a:cs typeface="Calibri"/>
                <a:sym typeface="Calibri"/>
              </a:rPr>
              <a:t>FROM – defines base image</a:t>
            </a:r>
          </a:p>
          <a:p>
            <a:pPr marL="741240" marR="0" lvl="1" indent="-284039" algn="l" rtl="0">
              <a:lnSpc>
                <a:spcPct val="100000"/>
              </a:lnSpc>
              <a:spcBef>
                <a:spcPts val="0"/>
              </a:spcBef>
              <a:buClr>
                <a:srgbClr val="000000"/>
              </a:buClr>
              <a:buSzPct val="100000"/>
              <a:buFont typeface="Arial"/>
              <a:buChar char="–"/>
            </a:pPr>
            <a:r>
              <a:rPr lang="en-US" sz="2200" b="0" i="0" u="none" strike="noStrike" cap="none">
                <a:solidFill>
                  <a:srgbClr val="5A6378"/>
                </a:solidFill>
                <a:latin typeface="Calibri"/>
                <a:ea typeface="Calibri"/>
                <a:cs typeface="Calibri"/>
                <a:sym typeface="Calibri"/>
              </a:rPr>
              <a:t>RUN   - executes arbitrary command</a:t>
            </a:r>
            <a:br>
              <a:rPr lang="en-US" sz="2200" b="0" i="0" u="none" strike="noStrike" cap="none">
                <a:solidFill>
                  <a:srgbClr val="5A6378"/>
                </a:solidFill>
                <a:latin typeface="Calibri"/>
                <a:ea typeface="Calibri"/>
                <a:cs typeface="Calibri"/>
                <a:sym typeface="Calibri"/>
              </a:rPr>
            </a:br>
            <a:r>
              <a:rPr lang="en-US" sz="2200" b="0" i="0" u="none" strike="noStrike" cap="none">
                <a:solidFill>
                  <a:srgbClr val="5A6378"/>
                </a:solidFill>
                <a:latin typeface="Calibri"/>
                <a:ea typeface="Calibri"/>
                <a:cs typeface="Calibri"/>
                <a:sym typeface="Calibri"/>
              </a:rPr>
              <a:t>ENV – sets environment</a:t>
            </a:r>
          </a:p>
          <a:p>
            <a:pPr marL="741240" marR="0" lvl="1" indent="-284039" algn="l" rtl="0">
              <a:lnSpc>
                <a:spcPct val="100000"/>
              </a:lnSpc>
              <a:spcBef>
                <a:spcPts val="0"/>
              </a:spcBef>
              <a:buClr>
                <a:srgbClr val="000000"/>
              </a:buClr>
              <a:buSzPct val="100000"/>
              <a:buFont typeface="Arial"/>
              <a:buChar char="–"/>
            </a:pPr>
            <a:r>
              <a:rPr lang="en-US" sz="2200" b="0" i="0" u="none" strike="noStrike" cap="none">
                <a:solidFill>
                  <a:srgbClr val="5A6378"/>
                </a:solidFill>
                <a:latin typeface="Calibri"/>
                <a:ea typeface="Calibri"/>
                <a:cs typeface="Calibri"/>
                <a:sym typeface="Calibri"/>
              </a:rPr>
              <a:t>EXPOSE – expose a port</a:t>
            </a:r>
          </a:p>
          <a:p>
            <a:pPr marL="741240" marR="0" lvl="1" indent="-284039" algn="l" rtl="0">
              <a:lnSpc>
                <a:spcPct val="100000"/>
              </a:lnSpc>
              <a:spcBef>
                <a:spcPts val="0"/>
              </a:spcBef>
              <a:buClr>
                <a:srgbClr val="000000"/>
              </a:buClr>
              <a:buSzPct val="100000"/>
              <a:buFont typeface="Arial"/>
              <a:buChar char="–"/>
            </a:pPr>
            <a:r>
              <a:rPr lang="en-US" sz="2200" b="0" i="0" u="none" strike="noStrike" cap="none">
                <a:solidFill>
                  <a:srgbClr val="5A6378"/>
                </a:solidFill>
                <a:latin typeface="Calibri"/>
                <a:ea typeface="Calibri"/>
                <a:cs typeface="Calibri"/>
                <a:sym typeface="Calibri"/>
              </a:rPr>
              <a:t>ADD – add local file</a:t>
            </a:r>
          </a:p>
          <a:p>
            <a:pPr marL="741240" marR="0" lvl="1" indent="-284039" algn="l" rtl="0">
              <a:lnSpc>
                <a:spcPct val="100000"/>
              </a:lnSpc>
              <a:spcBef>
                <a:spcPts val="0"/>
              </a:spcBef>
              <a:buClr>
                <a:srgbClr val="000000"/>
              </a:buClr>
              <a:buSzPct val="100000"/>
              <a:buFont typeface="Arial"/>
              <a:buChar char="–"/>
            </a:pPr>
            <a:r>
              <a:rPr lang="en-US" sz="2200" b="0" i="0" u="none" strike="noStrike" cap="none">
                <a:solidFill>
                  <a:srgbClr val="5A6378"/>
                </a:solidFill>
                <a:latin typeface="Calibri"/>
                <a:ea typeface="Calibri"/>
                <a:cs typeface="Calibri"/>
                <a:sym typeface="Calibri"/>
              </a:rPr>
              <a:t>CMD – default command to execute</a:t>
            </a:r>
          </a:p>
          <a:p>
            <a:pPr marL="741240" marR="0" lvl="1" indent="-284039" algn="l" rtl="0">
              <a:lnSpc>
                <a:spcPct val="100000"/>
              </a:lnSpc>
              <a:spcBef>
                <a:spcPts val="0"/>
              </a:spcBef>
              <a:buClr>
                <a:srgbClr val="000000"/>
              </a:buClr>
              <a:buSzPct val="100000"/>
              <a:buFont typeface="Arial"/>
              <a:buChar char="–"/>
            </a:pPr>
            <a:r>
              <a:rPr lang="en-US" sz="2200" b="0" i="0" u="none" strike="noStrike" cap="none">
                <a:solidFill>
                  <a:srgbClr val="5A6378"/>
                </a:solidFill>
                <a:latin typeface="Calibri"/>
                <a:ea typeface="Calibri"/>
                <a:cs typeface="Calibri"/>
                <a:sym typeface="Calibri"/>
              </a:rPr>
              <a:t>MAINTAINER – author information</a:t>
            </a:r>
          </a:p>
          <a:p>
            <a:pPr marL="341280" marR="0" lvl="0" indent="-341280" algn="l" rtl="0">
              <a:lnSpc>
                <a:spcPct val="100000"/>
              </a:lnSpc>
              <a:spcBef>
                <a:spcPts val="0"/>
              </a:spcBef>
              <a:buClr>
                <a:srgbClr val="000000"/>
              </a:buClr>
              <a:buSzPct val="100000"/>
              <a:buFont typeface="Arial"/>
              <a:buChar char="•"/>
            </a:pPr>
            <a:r>
              <a:rPr lang="en-US" sz="2400" b="0" strike="noStrike">
                <a:solidFill>
                  <a:srgbClr val="000000"/>
                </a:solidFill>
                <a:latin typeface="Calibri"/>
                <a:ea typeface="Calibri"/>
                <a:cs typeface="Calibri"/>
                <a:sym typeface="Calibri"/>
              </a:rPr>
              <a:t>Used by </a:t>
            </a:r>
            <a:r>
              <a:rPr lang="en-US" sz="2400" b="0" strike="noStrike">
                <a:solidFill>
                  <a:srgbClr val="000000"/>
                </a:solidFill>
                <a:latin typeface="Courier New"/>
                <a:ea typeface="Courier New"/>
                <a:cs typeface="Courier New"/>
                <a:sym typeface="Courier New"/>
              </a:rPr>
              <a:t>docker build</a:t>
            </a:r>
          </a:p>
        </p:txBody>
      </p:sp>
      <p:sp>
        <p:nvSpPr>
          <p:cNvPr id="750" name="Shape 750"/>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Dockerfile</a:t>
            </a:r>
          </a:p>
        </p:txBody>
      </p: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p:nvPr/>
        </p:nvSpPr>
        <p:spPr>
          <a:xfrm>
            <a:off x="349200" y="1268640"/>
            <a:ext cx="14020560" cy="4908240"/>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buClr>
                <a:srgbClr val="394D54"/>
              </a:buClr>
              <a:buSzPct val="100000"/>
              <a:buFont typeface="Arial"/>
              <a:buChar char="•"/>
            </a:pPr>
            <a:r>
              <a:rPr lang="en-US" sz="2000" b="0" strike="noStrike">
                <a:solidFill>
                  <a:srgbClr val="800000"/>
                </a:solidFill>
                <a:latin typeface="Cabin"/>
                <a:ea typeface="Cabin"/>
                <a:cs typeface="Cabin"/>
                <a:sym typeface="Cabin"/>
              </a:rPr>
              <a:t>Sets the base image for subsequent instructions</a:t>
            </a:r>
          </a:p>
          <a:p>
            <a:pPr marL="228600" marR="0" lvl="0" indent="-228600" algn="l" rtl="0">
              <a:lnSpc>
                <a:spcPct val="100000"/>
              </a:lnSpc>
              <a:spcBef>
                <a:spcPts val="0"/>
              </a:spcBef>
              <a:buClr>
                <a:srgbClr val="394D54"/>
              </a:buClr>
              <a:buSzPct val="100000"/>
              <a:buFont typeface="Arial"/>
              <a:buChar char="•"/>
            </a:pPr>
            <a:r>
              <a:rPr lang="en-US" sz="2000" b="0" strike="noStrike">
                <a:solidFill>
                  <a:srgbClr val="800000"/>
                </a:solidFill>
                <a:latin typeface="Cabin"/>
                <a:ea typeface="Cabin"/>
                <a:cs typeface="Cabin"/>
                <a:sym typeface="Cabin"/>
              </a:rPr>
              <a:t>Usage: FROM &lt;image&gt;</a:t>
            </a:r>
          </a:p>
          <a:p>
            <a:pPr marL="228600" marR="0" lvl="0" indent="-228600" algn="l" rtl="0">
              <a:lnSpc>
                <a:spcPct val="100000"/>
              </a:lnSpc>
              <a:spcBef>
                <a:spcPts val="0"/>
              </a:spcBef>
              <a:buClr>
                <a:srgbClr val="394D54"/>
              </a:buClr>
              <a:buSzPct val="100000"/>
              <a:buFont typeface="Arial"/>
              <a:buChar char="•"/>
            </a:pPr>
            <a:r>
              <a:rPr lang="en-US" sz="2000" b="0" strike="noStrike">
                <a:solidFill>
                  <a:srgbClr val="800000"/>
                </a:solidFill>
                <a:latin typeface="Cabin"/>
                <a:ea typeface="Cabin"/>
                <a:cs typeface="Cabin"/>
                <a:sym typeface="Cabin"/>
              </a:rPr>
              <a:t>Example: FROM ubuntu</a:t>
            </a:r>
          </a:p>
          <a:p>
            <a:pPr marL="228600" marR="0" lvl="0" indent="-228600" algn="l" rtl="0">
              <a:lnSpc>
                <a:spcPct val="100000"/>
              </a:lnSpc>
              <a:spcBef>
                <a:spcPts val="0"/>
              </a:spcBef>
              <a:buClr>
                <a:srgbClr val="394D54"/>
              </a:buClr>
              <a:buSzPct val="100000"/>
              <a:buFont typeface="Arial"/>
              <a:buChar char="•"/>
            </a:pPr>
            <a:r>
              <a:rPr lang="en-US" sz="2000" b="0" strike="noStrike">
                <a:solidFill>
                  <a:srgbClr val="800000"/>
                </a:solidFill>
                <a:latin typeface="Cabin"/>
                <a:ea typeface="Cabin"/>
                <a:cs typeface="Cabin"/>
                <a:sym typeface="Cabin"/>
              </a:rPr>
              <a:t>Needs to be the first instruction of every Dockerfile</a:t>
            </a: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Clr>
                <a:srgbClr val="394D54"/>
              </a:buClr>
              <a:buSzPct val="100000"/>
              <a:buFont typeface="Arial"/>
              <a:buChar char="•"/>
            </a:pPr>
            <a:r>
              <a:rPr lang="en-US" sz="2000" b="0" strike="noStrike">
                <a:solidFill>
                  <a:srgbClr val="800000"/>
                </a:solidFill>
                <a:latin typeface="Cabin"/>
                <a:ea typeface="Cabin"/>
                <a:cs typeface="Cabin"/>
                <a:sym typeface="Cabin"/>
              </a:rPr>
              <a:t>TIP: find images with the command: docker search</a:t>
            </a:r>
          </a:p>
        </p:txBody>
      </p:sp>
      <p:sp>
        <p:nvSpPr>
          <p:cNvPr id="756" name="Shape 756"/>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FROM</a:t>
            </a:r>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Shape 761"/>
          <p:cNvSpPr/>
          <p:nvPr/>
        </p:nvSpPr>
        <p:spPr>
          <a:xfrm>
            <a:off x="254160" y="1449000"/>
            <a:ext cx="14020560" cy="4908240"/>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buClr>
                <a:srgbClr val="394D54"/>
              </a:buClr>
              <a:buSzPct val="100000"/>
              <a:buFont typeface="Arial"/>
              <a:buChar char="•"/>
            </a:pPr>
            <a:r>
              <a:rPr lang="en-US" sz="2200" b="0" strike="noStrike">
                <a:solidFill>
                  <a:srgbClr val="800000"/>
                </a:solidFill>
                <a:latin typeface="Cabin"/>
                <a:ea typeface="Cabin"/>
                <a:cs typeface="Cabin"/>
                <a:sym typeface="Cabin"/>
              </a:rPr>
              <a:t>Executes any commands on the current image and commit the results</a:t>
            </a:r>
          </a:p>
          <a:p>
            <a:pPr marL="228600" marR="0" lvl="0" indent="-228600" algn="l" rtl="0">
              <a:lnSpc>
                <a:spcPct val="100000"/>
              </a:lnSpc>
              <a:spcBef>
                <a:spcPts val="0"/>
              </a:spcBef>
              <a:buClr>
                <a:srgbClr val="394D54"/>
              </a:buClr>
              <a:buSzPct val="100000"/>
              <a:buFont typeface="Arial"/>
              <a:buChar char="•"/>
            </a:pPr>
            <a:r>
              <a:rPr lang="en-US" sz="2200" b="0" strike="noStrike">
                <a:solidFill>
                  <a:srgbClr val="800000"/>
                </a:solidFill>
                <a:latin typeface="Cabin"/>
                <a:ea typeface="Cabin"/>
                <a:cs typeface="Cabin"/>
                <a:sym typeface="Cabin"/>
              </a:rPr>
              <a:t>Usage: RUN &lt;command&gt;</a:t>
            </a:r>
          </a:p>
          <a:p>
            <a:pPr marL="228600" marR="0" lvl="0" indent="-228600" algn="l" rtl="0">
              <a:lnSpc>
                <a:spcPct val="100000"/>
              </a:lnSpc>
              <a:spcBef>
                <a:spcPts val="0"/>
              </a:spcBef>
              <a:buClr>
                <a:srgbClr val="394D54"/>
              </a:buClr>
              <a:buSzPct val="100000"/>
              <a:buFont typeface="Arial"/>
              <a:buChar char="•"/>
            </a:pPr>
            <a:r>
              <a:rPr lang="en-US" sz="2200" b="0" strike="noStrike">
                <a:solidFill>
                  <a:srgbClr val="800000"/>
                </a:solidFill>
                <a:latin typeface="Cabin"/>
                <a:ea typeface="Cabin"/>
                <a:cs typeface="Cabin"/>
                <a:sym typeface="Cabin"/>
              </a:rPr>
              <a:t>Example: RUN apt-get install –y memcached</a:t>
            </a: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SzPct val="25000"/>
              <a:buNone/>
            </a:pPr>
            <a:r>
              <a:rPr lang="en-US" sz="2200" b="0" strike="noStrike">
                <a:solidFill>
                  <a:srgbClr val="800000"/>
                </a:solidFill>
                <a:latin typeface="Cabin"/>
                <a:ea typeface="Cabin"/>
                <a:cs typeface="Cabin"/>
                <a:sym typeface="Cabin"/>
              </a:rPr>
              <a:t>FROM ubuntu</a:t>
            </a:r>
          </a:p>
          <a:p>
            <a:pPr marL="228600" marR="0" lvl="0" indent="-228600" algn="l" rtl="0">
              <a:lnSpc>
                <a:spcPct val="100000"/>
              </a:lnSpc>
              <a:spcBef>
                <a:spcPts val="0"/>
              </a:spcBef>
              <a:buSzPct val="25000"/>
              <a:buNone/>
            </a:pPr>
            <a:r>
              <a:rPr lang="en-US" sz="2200" b="0" strike="noStrike">
                <a:solidFill>
                  <a:srgbClr val="800000"/>
                </a:solidFill>
                <a:latin typeface="Cabin"/>
                <a:ea typeface="Cabin"/>
                <a:cs typeface="Cabin"/>
                <a:sym typeface="Cabin"/>
              </a:rPr>
              <a:t>RUN apt-get install -y memcached</a:t>
            </a:r>
          </a:p>
          <a:p>
            <a:pPr marL="228600" marR="0" lvl="0" indent="-228600" algn="l" rtl="0">
              <a:lnSpc>
                <a:spcPct val="100000"/>
              </a:lnSpc>
              <a:spcBef>
                <a:spcPts val="0"/>
              </a:spcBef>
              <a:buClr>
                <a:srgbClr val="394D54"/>
              </a:buClr>
              <a:buSzPct val="100000"/>
              <a:buFont typeface="Arial"/>
              <a:buChar char="•"/>
            </a:pPr>
            <a:r>
              <a:rPr lang="en-US" sz="2200" b="0" strike="noStrike">
                <a:solidFill>
                  <a:srgbClr val="800000"/>
                </a:solidFill>
                <a:latin typeface="Cabin"/>
                <a:ea typeface="Cabin"/>
                <a:cs typeface="Cabin"/>
                <a:sym typeface="Cabin"/>
              </a:rPr>
              <a:t>Is equivalent to:</a:t>
            </a:r>
          </a:p>
          <a:p>
            <a:pPr marL="228600" marR="0" lvl="0" indent="-228600" algn="l" rtl="0">
              <a:lnSpc>
                <a:spcPct val="100000"/>
              </a:lnSpc>
              <a:spcBef>
                <a:spcPts val="0"/>
              </a:spcBef>
              <a:buSzPct val="25000"/>
              <a:buNone/>
            </a:pPr>
            <a:r>
              <a:rPr lang="en-US" sz="2200" b="0" strike="noStrike">
                <a:solidFill>
                  <a:srgbClr val="800000"/>
                </a:solidFill>
                <a:latin typeface="Cabin"/>
                <a:ea typeface="Cabin"/>
                <a:cs typeface="Cabin"/>
                <a:sym typeface="Cabin"/>
              </a:rPr>
              <a:t>docker run ubuntu apt-get install -y memcached</a:t>
            </a:r>
          </a:p>
          <a:p>
            <a:pPr marL="228600" marR="0" lvl="0" indent="-228600" algn="l" rtl="0">
              <a:lnSpc>
                <a:spcPct val="100000"/>
              </a:lnSpc>
              <a:spcBef>
                <a:spcPts val="0"/>
              </a:spcBef>
              <a:buSzPct val="25000"/>
              <a:buNone/>
            </a:pPr>
            <a:r>
              <a:rPr lang="en-US" sz="2200" b="0" strike="noStrike">
                <a:solidFill>
                  <a:srgbClr val="800000"/>
                </a:solidFill>
                <a:latin typeface="Cabin"/>
                <a:ea typeface="Cabin"/>
                <a:cs typeface="Cabin"/>
                <a:sym typeface="Cabin"/>
              </a:rPr>
              <a:t>docker commit XXX</a:t>
            </a:r>
          </a:p>
        </p:txBody>
      </p:sp>
      <p:sp>
        <p:nvSpPr>
          <p:cNvPr id="762" name="Shape 762"/>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RUN</a:t>
            </a:r>
          </a:p>
        </p:txBody>
      </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Shape 767"/>
          <p:cNvSpPr/>
          <p:nvPr/>
        </p:nvSpPr>
        <p:spPr>
          <a:xfrm>
            <a:off x="205200" y="1356840"/>
            <a:ext cx="14020560" cy="4908240"/>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buClr>
                <a:srgbClr val="394D54"/>
              </a:buClr>
              <a:buSzPct val="100000"/>
              <a:buFont typeface="Arial"/>
              <a:buChar char="•"/>
            </a:pPr>
            <a:r>
              <a:rPr lang="en-US" sz="2000" b="0" strike="noStrike">
                <a:solidFill>
                  <a:srgbClr val="800000"/>
                </a:solidFill>
                <a:latin typeface="Cabin"/>
                <a:ea typeface="Cabin"/>
                <a:cs typeface="Cabin"/>
                <a:sym typeface="Cabin"/>
              </a:rPr>
              <a:t>Creates an image from a Dockerfile</a:t>
            </a:r>
          </a:p>
          <a:p>
            <a:pPr marL="685800" marR="0" lvl="1" indent="-228600" algn="l" rtl="0">
              <a:lnSpc>
                <a:spcPct val="100000"/>
              </a:lnSpc>
              <a:spcBef>
                <a:spcPts val="0"/>
              </a:spcBef>
              <a:buClr>
                <a:srgbClr val="253232"/>
              </a:buClr>
              <a:buSzPct val="100000"/>
              <a:buFont typeface="Arial"/>
              <a:buChar char="•"/>
            </a:pPr>
            <a:r>
              <a:rPr lang="en-US" sz="1600" b="0" i="0" u="none" strike="noStrike" cap="none">
                <a:solidFill>
                  <a:srgbClr val="800000"/>
                </a:solidFill>
                <a:latin typeface="Cabin"/>
                <a:ea typeface="Cabin"/>
                <a:cs typeface="Cabin"/>
                <a:sym typeface="Cabin"/>
              </a:rPr>
              <a:t>From the current directory = docker build</a:t>
            </a:r>
          </a:p>
          <a:p>
            <a:pPr marL="685800" marR="0" lvl="1" indent="-228600" algn="l" rtl="0">
              <a:lnSpc>
                <a:spcPct val="100000"/>
              </a:lnSpc>
              <a:spcBef>
                <a:spcPts val="0"/>
              </a:spcBef>
              <a:buClr>
                <a:srgbClr val="253232"/>
              </a:buClr>
              <a:buSzPct val="100000"/>
              <a:buFont typeface="Arial"/>
              <a:buChar char="•"/>
            </a:pPr>
            <a:r>
              <a:rPr lang="en-US" sz="1600" b="0" i="0" u="none" strike="noStrike" cap="none">
                <a:solidFill>
                  <a:srgbClr val="800000"/>
                </a:solidFill>
                <a:latin typeface="Cabin"/>
                <a:ea typeface="Cabin"/>
                <a:cs typeface="Cabin"/>
                <a:sym typeface="Cabin"/>
              </a:rPr>
              <a:t>From stdin = docker build - &lt; Dockerfile</a:t>
            </a:r>
          </a:p>
          <a:p>
            <a:pPr marL="685800" marR="0" lvl="1" indent="-228600" algn="l" rtl="0">
              <a:lnSpc>
                <a:spcPct val="100000"/>
              </a:lnSpc>
              <a:spcBef>
                <a:spcPts val="0"/>
              </a:spcBef>
              <a:buClr>
                <a:srgbClr val="253232"/>
              </a:buClr>
              <a:buSzPct val="100000"/>
              <a:buFont typeface="Arial"/>
              <a:buChar char="•"/>
            </a:pPr>
            <a:r>
              <a:rPr lang="en-US" sz="1600" b="0" i="0" u="none" strike="noStrike" cap="none">
                <a:solidFill>
                  <a:srgbClr val="800000"/>
                </a:solidFill>
                <a:latin typeface="Cabin"/>
                <a:ea typeface="Cabin"/>
                <a:cs typeface="Cabin"/>
                <a:sym typeface="Cabin"/>
              </a:rPr>
              <a:t>From GitHub = docker build github.com/creack/docker-firefox</a:t>
            </a: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Clr>
                <a:srgbClr val="394D54"/>
              </a:buClr>
              <a:buSzPct val="100000"/>
              <a:buFont typeface="Arial"/>
              <a:buChar char="•"/>
            </a:pPr>
            <a:r>
              <a:rPr lang="en-US" sz="2000" b="0" strike="noStrike">
                <a:solidFill>
                  <a:srgbClr val="800000"/>
                </a:solidFill>
                <a:latin typeface="Cabin"/>
                <a:ea typeface="Cabin"/>
                <a:cs typeface="Cabin"/>
                <a:sym typeface="Cabin"/>
              </a:rPr>
              <a:t>TIP: Use –t to tag your image</a:t>
            </a:r>
          </a:p>
        </p:txBody>
      </p:sp>
      <p:sp>
        <p:nvSpPr>
          <p:cNvPr id="768" name="Shape 768"/>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docker build</a:t>
            </a:r>
          </a:p>
        </p:txBody>
      </p:sp>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Shape 773"/>
          <p:cNvSpPr/>
          <p:nvPr/>
        </p:nvSpPr>
        <p:spPr>
          <a:xfrm>
            <a:off x="541800" y="1267920"/>
            <a:ext cx="14020560" cy="4908240"/>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buSzPct val="25000"/>
              <a:buNone/>
            </a:pPr>
            <a:r>
              <a:rPr lang="en-US" sz="2400" b="0" strike="noStrike">
                <a:solidFill>
                  <a:srgbClr val="800000"/>
                </a:solidFill>
                <a:latin typeface="Cabin"/>
                <a:ea typeface="Cabin"/>
                <a:cs typeface="Cabin"/>
                <a:sym typeface="Cabin"/>
              </a:rPr>
              <a:t>FROM ubuntu</a:t>
            </a:r>
          </a:p>
          <a:p>
            <a:pPr marL="228600" marR="0" lvl="0" indent="-228600" algn="l" rtl="0">
              <a:lnSpc>
                <a:spcPct val="100000"/>
              </a:lnSpc>
              <a:spcBef>
                <a:spcPts val="0"/>
              </a:spcBef>
              <a:buSzPct val="25000"/>
              <a:buNone/>
            </a:pPr>
            <a:r>
              <a:rPr lang="en-US" sz="2400" b="0" strike="noStrike">
                <a:solidFill>
                  <a:srgbClr val="800000"/>
                </a:solidFill>
                <a:latin typeface="Cabin"/>
                <a:ea typeface="Cabin"/>
                <a:cs typeface="Cabin"/>
                <a:sym typeface="Cabin"/>
              </a:rPr>
              <a:t>RUN echo "deb http://archive.ubuntu.com/ubuntu precise main universe" &gt; /etc/apt/sources.list</a:t>
            </a:r>
          </a:p>
          <a:p>
            <a:pPr marL="228600" marR="0" lvl="0" indent="-228600" algn="l" rtl="0">
              <a:lnSpc>
                <a:spcPct val="100000"/>
              </a:lnSpc>
              <a:spcBef>
                <a:spcPts val="0"/>
              </a:spcBef>
              <a:buSzPct val="25000"/>
              <a:buNone/>
            </a:pPr>
            <a:r>
              <a:rPr lang="en-US" sz="2400" b="0" strike="noStrike">
                <a:solidFill>
                  <a:srgbClr val="800000"/>
                </a:solidFill>
                <a:latin typeface="Cabin"/>
                <a:ea typeface="Cabin"/>
                <a:cs typeface="Cabin"/>
                <a:sym typeface="Cabin"/>
              </a:rPr>
              <a:t>RUN apt-get update</a:t>
            </a:r>
          </a:p>
          <a:p>
            <a:pPr marL="228600" marR="0" lvl="0" indent="-228600" algn="l" rtl="0">
              <a:lnSpc>
                <a:spcPct val="100000"/>
              </a:lnSpc>
              <a:spcBef>
                <a:spcPts val="0"/>
              </a:spcBef>
              <a:buSzPct val="25000"/>
              <a:buNone/>
            </a:pPr>
            <a:r>
              <a:rPr lang="en-US" sz="2400" b="0" strike="noStrike">
                <a:solidFill>
                  <a:srgbClr val="800000"/>
                </a:solidFill>
                <a:latin typeface="Cabin"/>
                <a:ea typeface="Cabin"/>
                <a:cs typeface="Cabin"/>
                <a:sym typeface="Cabin"/>
              </a:rPr>
              <a:t>RUN apt-get install -y memcached</a:t>
            </a: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Clr>
                <a:srgbClr val="394D54"/>
              </a:buClr>
              <a:buSzPct val="100000"/>
              <a:buFont typeface="Arial"/>
              <a:buChar char="•"/>
            </a:pPr>
            <a:r>
              <a:rPr lang="en-US" sz="2400" b="0" strike="noStrike">
                <a:solidFill>
                  <a:srgbClr val="800000"/>
                </a:solidFill>
                <a:latin typeface="Cabin"/>
                <a:ea typeface="Cabin"/>
                <a:cs typeface="Cabin"/>
                <a:sym typeface="Cabin"/>
              </a:rPr>
              <a:t>Docker build –t memcached .</a:t>
            </a: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774" name="Shape 774"/>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Example: Memcached</a:t>
            </a:r>
          </a:p>
        </p:txBody>
      </p:sp>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Shape 779"/>
          <p:cNvSpPr/>
          <p:nvPr/>
        </p:nvSpPr>
        <p:spPr>
          <a:xfrm>
            <a:off x="541800" y="1303920"/>
            <a:ext cx="14020560" cy="5217839"/>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 Memcached</a:t>
            </a: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a:t>
            </a: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 VERSION 1.0</a:t>
            </a: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 use the ubuntu base image provided by dotCloud</a:t>
            </a: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FROM ubuntu</a:t>
            </a: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 make sure the package repository is up to date</a:t>
            </a: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RUN echo "deb http://archive.ubuntu.com/ubuntu precise main universe" &gt; /etc/apt/sources.list</a:t>
            </a: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RUN apt-get update</a:t>
            </a: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 install memcached</a:t>
            </a: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RUN apt-get install -y memcached</a:t>
            </a:r>
          </a:p>
        </p:txBody>
      </p:sp>
      <p:sp>
        <p:nvSpPr>
          <p:cNvPr id="780" name="Shape 780"/>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 Commenting</a:t>
            </a:r>
          </a:p>
        </p:txBody>
      </p:sp>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Shape 785"/>
          <p:cNvSpPr/>
          <p:nvPr/>
        </p:nvSpPr>
        <p:spPr>
          <a:xfrm>
            <a:off x="1068840" y="1268279"/>
            <a:ext cx="14020560" cy="5439960"/>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buClr>
                <a:srgbClr val="394D54"/>
              </a:buClr>
              <a:buSzPct val="100000"/>
              <a:buFont typeface="Arial"/>
              <a:buChar char="•"/>
            </a:pPr>
            <a:r>
              <a:rPr lang="en-US" sz="1400" b="0" strike="noStrike">
                <a:solidFill>
                  <a:srgbClr val="800000"/>
                </a:solidFill>
                <a:latin typeface="Cabin"/>
                <a:ea typeface="Cabin"/>
                <a:cs typeface="Cabin"/>
                <a:sym typeface="Cabin"/>
              </a:rPr>
              <a:t>Triggers a command as soon as the container starts</a:t>
            </a:r>
          </a:p>
          <a:p>
            <a:pPr marL="228600" marR="0" lvl="0" indent="-228600" algn="l" rtl="0">
              <a:lnSpc>
                <a:spcPct val="100000"/>
              </a:lnSpc>
              <a:spcBef>
                <a:spcPts val="0"/>
              </a:spcBef>
              <a:buClr>
                <a:srgbClr val="394D54"/>
              </a:buClr>
              <a:buSzPct val="100000"/>
              <a:buFont typeface="Arial"/>
              <a:buChar char="•"/>
            </a:pPr>
            <a:r>
              <a:rPr lang="en-US" sz="1400" b="0" strike="noStrike">
                <a:solidFill>
                  <a:srgbClr val="800000"/>
                </a:solidFill>
                <a:latin typeface="Cabin"/>
                <a:ea typeface="Cabin"/>
                <a:cs typeface="Cabin"/>
                <a:sym typeface="Cabin"/>
              </a:rPr>
              <a:t>Example: ENTRYPOINT echo “Whale You Be My Container?”</a:t>
            </a: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a:t>
            </a: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 VERSION       0.1.2</a:t>
            </a: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 use the ubuntu base image</a:t>
            </a: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FROM ubuntu</a:t>
            </a: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 say hello when the container is launched</a:t>
            </a:r>
          </a:p>
          <a:p>
            <a:pPr marL="228600" marR="0" lvl="0" indent="-228600" algn="l" rtl="0">
              <a:lnSpc>
                <a:spcPct val="100000"/>
              </a:lnSpc>
              <a:spcBef>
                <a:spcPts val="0"/>
              </a:spcBef>
              <a:buSzPct val="25000"/>
              <a:buNone/>
            </a:pPr>
            <a:r>
              <a:rPr lang="en-US" sz="1400" b="0" strike="noStrike">
                <a:solidFill>
                  <a:srgbClr val="800000"/>
                </a:solidFill>
                <a:latin typeface="Cabin"/>
                <a:ea typeface="Cabin"/>
                <a:cs typeface="Cabin"/>
                <a:sym typeface="Cabin"/>
              </a:rPr>
              <a:t>ENTRYPOINT echo "Hello ubuntu"</a:t>
            </a: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786" name="Shape 786"/>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ENTRYPOINT </a:t>
            </a:r>
          </a:p>
        </p:txBody>
      </p:sp>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Shape 791"/>
          <p:cNvSpPr/>
          <p:nvPr/>
        </p:nvSpPr>
        <p:spPr>
          <a:xfrm>
            <a:off x="685800" y="1160640"/>
            <a:ext cx="14020560" cy="5589359"/>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buClr>
                <a:srgbClr val="394D54"/>
              </a:buClr>
              <a:buSzPct val="100000"/>
              <a:buFont typeface="Arial"/>
              <a:buChar char="•"/>
            </a:pPr>
            <a:r>
              <a:rPr lang="en-US" sz="1800" b="0" strike="noStrike">
                <a:solidFill>
                  <a:srgbClr val="800000"/>
                </a:solidFill>
                <a:latin typeface="Cabin"/>
                <a:ea typeface="Cabin"/>
                <a:cs typeface="Cabin"/>
                <a:sym typeface="Cabin"/>
              </a:rPr>
              <a:t>Run containers as executables! :)</a:t>
            </a:r>
          </a:p>
          <a:p>
            <a:pPr marL="228600" marR="0" lvl="0" indent="-228600" algn="l" rtl="0">
              <a:lnSpc>
                <a:spcPct val="100000"/>
              </a:lnSpc>
              <a:spcBef>
                <a:spcPts val="0"/>
              </a:spcBef>
              <a:buClr>
                <a:srgbClr val="394D54"/>
              </a:buClr>
              <a:buSzPct val="100000"/>
              <a:buFont typeface="Arial"/>
              <a:buChar char="•"/>
            </a:pPr>
            <a:r>
              <a:rPr lang="en-US" sz="1800" b="0" strike="noStrike">
                <a:solidFill>
                  <a:srgbClr val="800000"/>
                </a:solidFill>
                <a:latin typeface="Cabin"/>
                <a:ea typeface="Cabin"/>
                <a:cs typeface="Cabin"/>
                <a:sym typeface="Cabin"/>
              </a:rPr>
              <a:t>cat /etc/passwd | docker run -i wc</a:t>
            </a: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SzPct val="25000"/>
              <a:buNone/>
            </a:pPr>
            <a:r>
              <a:rPr lang="en-US" sz="1800" b="0" strike="noStrike">
                <a:solidFill>
                  <a:srgbClr val="800000"/>
                </a:solidFill>
                <a:latin typeface="Cabin"/>
                <a:ea typeface="Cabin"/>
                <a:cs typeface="Cabin"/>
                <a:sym typeface="Cabin"/>
              </a:rPr>
              <a:t># This is wc </a:t>
            </a:r>
          </a:p>
          <a:p>
            <a:pPr marL="228600" marR="0" lvl="0" indent="-228600" algn="l" rtl="0">
              <a:lnSpc>
                <a:spcPct val="100000"/>
              </a:lnSpc>
              <a:spcBef>
                <a:spcPts val="0"/>
              </a:spcBef>
              <a:buSzPct val="25000"/>
              <a:buNone/>
            </a:pPr>
            <a:r>
              <a:rPr lang="en-US" sz="1800" b="0" strike="noStrike">
                <a:solidFill>
                  <a:srgbClr val="800000"/>
                </a:solidFill>
                <a:latin typeface="Cabin"/>
                <a:ea typeface="Cabin"/>
                <a:cs typeface="Cabin"/>
                <a:sym typeface="Cabin"/>
              </a:rPr>
              <a:t># </a:t>
            </a:r>
          </a:p>
          <a:p>
            <a:pPr marL="228600" marR="0" lvl="0" indent="-228600" algn="l" rtl="0">
              <a:lnSpc>
                <a:spcPct val="100000"/>
              </a:lnSpc>
              <a:spcBef>
                <a:spcPts val="0"/>
              </a:spcBef>
              <a:buSzPct val="25000"/>
              <a:buNone/>
            </a:pPr>
            <a:r>
              <a:rPr lang="en-US" sz="1800" b="0" strike="noStrike">
                <a:solidFill>
                  <a:srgbClr val="800000"/>
                </a:solidFill>
                <a:latin typeface="Cabin"/>
                <a:ea typeface="Cabin"/>
                <a:cs typeface="Cabin"/>
                <a:sym typeface="Cabin"/>
              </a:rPr>
              <a:t># VERSION 0.42 </a:t>
            </a: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SzPct val="25000"/>
              <a:buNone/>
            </a:pPr>
            <a:r>
              <a:rPr lang="en-US" sz="1800" b="0" strike="noStrike">
                <a:solidFill>
                  <a:srgbClr val="800000"/>
                </a:solidFill>
                <a:latin typeface="Cabin"/>
                <a:ea typeface="Cabin"/>
                <a:cs typeface="Cabin"/>
                <a:sym typeface="Cabin"/>
              </a:rPr>
              <a:t># use the base image provided by dotCloud </a:t>
            </a:r>
          </a:p>
          <a:p>
            <a:pPr marL="228600" marR="0" lvl="0" indent="-228600" algn="l" rtl="0">
              <a:lnSpc>
                <a:spcPct val="100000"/>
              </a:lnSpc>
              <a:spcBef>
                <a:spcPts val="0"/>
              </a:spcBef>
              <a:buSzPct val="25000"/>
              <a:buNone/>
            </a:pPr>
            <a:r>
              <a:rPr lang="en-US" sz="1800" b="0" strike="noStrike">
                <a:solidFill>
                  <a:srgbClr val="800000"/>
                </a:solidFill>
                <a:latin typeface="Cabin"/>
                <a:ea typeface="Cabin"/>
                <a:cs typeface="Cabin"/>
                <a:sym typeface="Cabin"/>
              </a:rPr>
              <a:t>FROM base </a:t>
            </a: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SzPct val="25000"/>
              <a:buNone/>
            </a:pPr>
            <a:r>
              <a:rPr lang="en-US" sz="1800" b="0" strike="noStrike">
                <a:solidFill>
                  <a:srgbClr val="800000"/>
                </a:solidFill>
                <a:latin typeface="Cabin"/>
                <a:ea typeface="Cabin"/>
                <a:cs typeface="Cabin"/>
                <a:sym typeface="Cabin"/>
              </a:rPr>
              <a:t>MAINTAINER Victor Coisne victor.coisne@dotcloud.com </a:t>
            </a:r>
          </a:p>
          <a:p>
            <a:pPr marL="228600" marR="0" lvl="0" indent="-228600" algn="l" rtl="0">
              <a:lnSpc>
                <a:spcPct val="100000"/>
              </a:lnSpc>
              <a:spcBef>
                <a:spcPts val="0"/>
              </a:spcBef>
              <a:buNone/>
            </a:pPr>
            <a:endParaRPr sz="1800" b="0" strike="noStrike">
              <a:solidFill>
                <a:srgbClr val="000000"/>
              </a:solidFill>
              <a:latin typeface="Arial"/>
              <a:ea typeface="Arial"/>
              <a:cs typeface="Arial"/>
              <a:sym typeface="Arial"/>
            </a:endParaRPr>
          </a:p>
          <a:p>
            <a:pPr marL="228600" marR="0" lvl="0" indent="-228600" algn="l" rtl="0">
              <a:lnSpc>
                <a:spcPct val="100000"/>
              </a:lnSpc>
              <a:spcBef>
                <a:spcPts val="0"/>
              </a:spcBef>
              <a:buSzPct val="25000"/>
              <a:buNone/>
            </a:pPr>
            <a:r>
              <a:rPr lang="en-US" sz="1800" b="0" strike="noStrike">
                <a:solidFill>
                  <a:srgbClr val="800000"/>
                </a:solidFill>
                <a:latin typeface="Cabin"/>
                <a:ea typeface="Cabin"/>
                <a:cs typeface="Cabin"/>
                <a:sym typeface="Cabin"/>
              </a:rPr>
              <a:t># count lines with wc </a:t>
            </a:r>
          </a:p>
          <a:p>
            <a:pPr marL="228600" marR="0" lvl="0" indent="-228600" algn="l" rtl="0">
              <a:lnSpc>
                <a:spcPct val="100000"/>
              </a:lnSpc>
              <a:spcBef>
                <a:spcPts val="0"/>
              </a:spcBef>
              <a:buSzPct val="25000"/>
              <a:buNone/>
            </a:pPr>
            <a:r>
              <a:rPr lang="en-US" sz="1800" b="0" strike="noStrike">
                <a:solidFill>
                  <a:srgbClr val="800000"/>
                </a:solidFill>
                <a:latin typeface="Cabin"/>
                <a:ea typeface="Cabin"/>
                <a:cs typeface="Cabin"/>
                <a:sym typeface="Cabin"/>
              </a:rPr>
              <a:t>ENTRYPOINT ["wc", "-l"]</a:t>
            </a: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792" name="Shape 792"/>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ENTRYPOINT option 2 </a:t>
            </a:r>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Shape 797"/>
          <p:cNvSpPr/>
          <p:nvPr/>
        </p:nvSpPr>
        <p:spPr>
          <a:xfrm>
            <a:off x="446760" y="1449000"/>
            <a:ext cx="14020560" cy="4908240"/>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buClr>
                <a:srgbClr val="394D54"/>
              </a:buClr>
              <a:buSzPct val="100000"/>
              <a:buFont typeface="Arial"/>
              <a:buChar char="•"/>
            </a:pPr>
            <a:r>
              <a:rPr lang="en-US" sz="2200" b="0" strike="noStrike">
                <a:solidFill>
                  <a:srgbClr val="800000"/>
                </a:solidFill>
                <a:latin typeface="Cabin"/>
                <a:ea typeface="Cabin"/>
                <a:cs typeface="Cabin"/>
                <a:sym typeface="Cabin"/>
              </a:rPr>
              <a:t>Sets the username to use when running the image</a:t>
            </a:r>
          </a:p>
          <a:p>
            <a:pPr marL="228600" marR="0" lvl="0" indent="-228600" algn="l" rtl="0">
              <a:lnSpc>
                <a:spcPct val="100000"/>
              </a:lnSpc>
              <a:spcBef>
                <a:spcPts val="0"/>
              </a:spcBef>
              <a:buClr>
                <a:srgbClr val="394D54"/>
              </a:buClr>
              <a:buSzPct val="100000"/>
              <a:buFont typeface="Arial"/>
              <a:buChar char="•"/>
            </a:pPr>
            <a:r>
              <a:rPr lang="en-US" sz="2200" b="0" strike="noStrike">
                <a:solidFill>
                  <a:srgbClr val="800000"/>
                </a:solidFill>
                <a:latin typeface="Cabin"/>
                <a:ea typeface="Cabin"/>
                <a:cs typeface="Cabin"/>
                <a:sym typeface="Cabin"/>
              </a:rPr>
              <a:t>Needs to exist in host machine</a:t>
            </a:r>
          </a:p>
          <a:p>
            <a:pPr marL="228600" marR="0" lvl="0" indent="-228600" algn="l" rtl="0">
              <a:lnSpc>
                <a:spcPct val="100000"/>
              </a:lnSpc>
              <a:spcBef>
                <a:spcPts val="0"/>
              </a:spcBef>
              <a:buClr>
                <a:srgbClr val="394D54"/>
              </a:buClr>
              <a:buSzPct val="100000"/>
              <a:buFont typeface="Arial"/>
              <a:buChar char="•"/>
            </a:pPr>
            <a:r>
              <a:rPr lang="en-US" sz="2200" b="0" strike="noStrike">
                <a:solidFill>
                  <a:srgbClr val="800000"/>
                </a:solidFill>
                <a:latin typeface="Cabin"/>
                <a:ea typeface="Cabin"/>
                <a:cs typeface="Cabin"/>
                <a:sym typeface="Cabin"/>
              </a:rPr>
              <a:t>Example: USER daemon</a:t>
            </a:r>
          </a:p>
        </p:txBody>
      </p:sp>
      <p:sp>
        <p:nvSpPr>
          <p:cNvPr id="798" name="Shape 798"/>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USER</a:t>
            </a:r>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Shape 803"/>
          <p:cNvSpPr/>
          <p:nvPr/>
        </p:nvSpPr>
        <p:spPr>
          <a:xfrm>
            <a:off x="302760" y="1521000"/>
            <a:ext cx="8840879" cy="4908240"/>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buClr>
                <a:srgbClr val="394D54"/>
              </a:buClr>
              <a:buSzPct val="100000"/>
              <a:buFont typeface="Arial"/>
              <a:buChar char="•"/>
            </a:pPr>
            <a:r>
              <a:rPr lang="en-US" sz="2200" b="0" strike="noStrike">
                <a:solidFill>
                  <a:srgbClr val="800000"/>
                </a:solidFill>
                <a:latin typeface="Cabin"/>
                <a:ea typeface="Cabin"/>
                <a:cs typeface="Cabin"/>
                <a:sym typeface="Cabin"/>
              </a:rPr>
              <a:t>Sets ports to be publicly exposed when running the image</a:t>
            </a:r>
          </a:p>
          <a:p>
            <a:pPr marL="228600" marR="0" lvl="0" indent="-228600" algn="l" rtl="0">
              <a:lnSpc>
                <a:spcPct val="100000"/>
              </a:lnSpc>
              <a:spcBef>
                <a:spcPts val="0"/>
              </a:spcBef>
              <a:buClr>
                <a:srgbClr val="394D54"/>
              </a:buClr>
              <a:buSzPct val="100000"/>
              <a:buFont typeface="Arial"/>
              <a:buChar char="•"/>
            </a:pPr>
            <a:r>
              <a:rPr lang="en-US" sz="2200" b="0" strike="noStrike">
                <a:solidFill>
                  <a:srgbClr val="800000"/>
                </a:solidFill>
                <a:latin typeface="Cabin"/>
                <a:ea typeface="Cabin"/>
                <a:cs typeface="Cabin"/>
                <a:sym typeface="Cabin"/>
              </a:rPr>
              <a:t>Example: EXPOSE 11211</a:t>
            </a:r>
          </a:p>
          <a:p>
            <a:pPr marL="228600" marR="0" lvl="0" indent="-228600" algn="l" rtl="0">
              <a:lnSpc>
                <a:spcPct val="100000"/>
              </a:lnSpc>
              <a:spcBef>
                <a:spcPts val="0"/>
              </a:spcBef>
              <a:buClr>
                <a:srgbClr val="394D54"/>
              </a:buClr>
              <a:buSzPct val="100000"/>
              <a:buFont typeface="Arial"/>
              <a:buChar char="•"/>
            </a:pPr>
            <a:r>
              <a:rPr lang="en-US" sz="2200" b="0" strike="noStrike">
                <a:solidFill>
                  <a:srgbClr val="800000"/>
                </a:solidFill>
                <a:latin typeface="Cabin"/>
                <a:ea typeface="Cabin"/>
                <a:cs typeface="Cabin"/>
                <a:sym typeface="Cabin"/>
              </a:rPr>
              <a:t>Will expose internal port to identical external  (on host machine) port</a:t>
            </a:r>
          </a:p>
        </p:txBody>
      </p:sp>
      <p:sp>
        <p:nvSpPr>
          <p:cNvPr id="804" name="Shape 804"/>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EXPOSE</a:t>
            </a: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graphicFrame>
        <p:nvGraphicFramePr>
          <p:cNvPr id="225" name="Shape 225"/>
          <p:cNvGraphicFramePr/>
          <p:nvPr/>
        </p:nvGraphicFramePr>
        <p:xfrm>
          <a:off x="1119600" y="1500840"/>
          <a:ext cx="8881175" cy="4911550"/>
        </p:xfrm>
        <a:graphic>
          <a:graphicData uri="http://schemas.openxmlformats.org/drawingml/2006/table">
            <a:tbl>
              <a:tblPr>
                <a:noFill/>
                <a:tableStyleId>{E3FBBF9B-D22C-4632-8D2A-42C50F5795AB}</a:tableStyleId>
              </a:tblPr>
              <a:tblGrid>
                <a:gridCol w="1109875"/>
                <a:gridCol w="1109875"/>
                <a:gridCol w="1109875"/>
                <a:gridCol w="1109875"/>
                <a:gridCol w="1109875"/>
                <a:gridCol w="1109875"/>
                <a:gridCol w="1109875"/>
                <a:gridCol w="1112050"/>
              </a:tblGrid>
              <a:tr h="701650">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701650">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701650">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701650">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701650">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701650">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700" b="0" u="none" strike="noStrike" cap="none">
                          <a:solidFill>
                            <a:srgbClr val="394D54"/>
                          </a:solidFill>
                          <a:latin typeface="Cabin"/>
                          <a:ea typeface="Cabin"/>
                          <a:cs typeface="Cabin"/>
                          <a:sym typeface="Cabin"/>
                        </a:rPr>
                        <a:t>?</a:t>
                      </a:r>
                    </a:p>
                  </a:txBody>
                  <a:tcPr marL="18725" marR="18725" marT="45725" marB="457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r>
              <a:tr h="701650">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r>
            </a:tbl>
          </a:graphicData>
        </a:graphic>
      </p:graphicFrame>
      <p:pic>
        <p:nvPicPr>
          <p:cNvPr id="226" name="Shape 226"/>
          <p:cNvPicPr preferRelativeResize="0"/>
          <p:nvPr/>
        </p:nvPicPr>
        <p:blipFill rotWithShape="1">
          <a:blip r:embed="rId3">
            <a:alphaModFix/>
          </a:blip>
          <a:srcRect/>
          <a:stretch/>
        </p:blipFill>
        <p:spPr>
          <a:xfrm>
            <a:off x="1415159" y="2274480"/>
            <a:ext cx="556920" cy="550439"/>
          </a:xfrm>
          <a:prstGeom prst="rect">
            <a:avLst/>
          </a:prstGeom>
          <a:noFill/>
          <a:ln>
            <a:noFill/>
          </a:ln>
        </p:spPr>
      </p:pic>
      <p:pic>
        <p:nvPicPr>
          <p:cNvPr id="227" name="Shape 227"/>
          <p:cNvPicPr preferRelativeResize="0"/>
          <p:nvPr/>
        </p:nvPicPr>
        <p:blipFill rotWithShape="1">
          <a:blip r:embed="rId4">
            <a:alphaModFix/>
          </a:blip>
          <a:srcRect/>
          <a:stretch/>
        </p:blipFill>
        <p:spPr>
          <a:xfrm>
            <a:off x="1326600" y="3655080"/>
            <a:ext cx="762479" cy="629999"/>
          </a:xfrm>
          <a:prstGeom prst="rect">
            <a:avLst/>
          </a:prstGeom>
          <a:noFill/>
          <a:ln>
            <a:noFill/>
          </a:ln>
        </p:spPr>
      </p:pic>
      <p:pic>
        <p:nvPicPr>
          <p:cNvPr id="228" name="Shape 228"/>
          <p:cNvPicPr preferRelativeResize="0"/>
          <p:nvPr/>
        </p:nvPicPr>
        <p:blipFill rotWithShape="1">
          <a:blip r:embed="rId5">
            <a:alphaModFix/>
          </a:blip>
          <a:srcRect/>
          <a:stretch/>
        </p:blipFill>
        <p:spPr>
          <a:xfrm>
            <a:off x="1415159" y="4285439"/>
            <a:ext cx="542879" cy="604800"/>
          </a:xfrm>
          <a:prstGeom prst="rect">
            <a:avLst/>
          </a:prstGeom>
          <a:noFill/>
          <a:ln>
            <a:noFill/>
          </a:ln>
        </p:spPr>
      </p:pic>
      <p:pic>
        <p:nvPicPr>
          <p:cNvPr id="229" name="Shape 229"/>
          <p:cNvPicPr preferRelativeResize="0"/>
          <p:nvPr/>
        </p:nvPicPr>
        <p:blipFill rotWithShape="1">
          <a:blip r:embed="rId6">
            <a:alphaModFix/>
          </a:blip>
          <a:srcRect/>
          <a:stretch/>
        </p:blipFill>
        <p:spPr>
          <a:xfrm>
            <a:off x="1173240" y="1524240"/>
            <a:ext cx="916200" cy="608760"/>
          </a:xfrm>
          <a:prstGeom prst="rect">
            <a:avLst/>
          </a:prstGeom>
          <a:noFill/>
          <a:ln>
            <a:noFill/>
          </a:ln>
        </p:spPr>
      </p:pic>
      <p:pic>
        <p:nvPicPr>
          <p:cNvPr id="230" name="Shape 230"/>
          <p:cNvPicPr preferRelativeResize="0"/>
          <p:nvPr/>
        </p:nvPicPr>
        <p:blipFill rotWithShape="1">
          <a:blip r:embed="rId7">
            <a:alphaModFix/>
          </a:blip>
          <a:srcRect/>
          <a:stretch/>
        </p:blipFill>
        <p:spPr>
          <a:xfrm>
            <a:off x="1277279" y="3029759"/>
            <a:ext cx="861480" cy="550079"/>
          </a:xfrm>
          <a:prstGeom prst="rect">
            <a:avLst/>
          </a:prstGeom>
          <a:noFill/>
          <a:ln>
            <a:noFill/>
          </a:ln>
        </p:spPr>
      </p:pic>
      <p:pic>
        <p:nvPicPr>
          <p:cNvPr id="231" name="Shape 231"/>
          <p:cNvPicPr preferRelativeResize="0"/>
          <p:nvPr/>
        </p:nvPicPr>
        <p:blipFill rotWithShape="1">
          <a:blip r:embed="rId8">
            <a:alphaModFix/>
          </a:blip>
          <a:srcRect/>
          <a:stretch/>
        </p:blipFill>
        <p:spPr>
          <a:xfrm>
            <a:off x="6818039" y="5834519"/>
            <a:ext cx="641880" cy="638999"/>
          </a:xfrm>
          <a:prstGeom prst="rect">
            <a:avLst/>
          </a:prstGeom>
          <a:noFill/>
          <a:ln>
            <a:noFill/>
          </a:ln>
        </p:spPr>
      </p:pic>
      <p:pic>
        <p:nvPicPr>
          <p:cNvPr id="232" name="Shape 232"/>
          <p:cNvPicPr preferRelativeResize="0"/>
          <p:nvPr/>
        </p:nvPicPr>
        <p:blipFill rotWithShape="1">
          <a:blip r:embed="rId9">
            <a:alphaModFix/>
          </a:blip>
          <a:srcRect/>
          <a:stretch/>
        </p:blipFill>
        <p:spPr>
          <a:xfrm>
            <a:off x="7943400" y="5851080"/>
            <a:ext cx="789120" cy="503639"/>
          </a:xfrm>
          <a:prstGeom prst="rect">
            <a:avLst/>
          </a:prstGeom>
          <a:noFill/>
          <a:ln>
            <a:noFill/>
          </a:ln>
        </p:spPr>
      </p:pic>
      <p:pic>
        <p:nvPicPr>
          <p:cNvPr id="233" name="Shape 233"/>
          <p:cNvPicPr preferRelativeResize="0"/>
          <p:nvPr/>
        </p:nvPicPr>
        <p:blipFill rotWithShape="1">
          <a:blip r:embed="rId10">
            <a:alphaModFix/>
          </a:blip>
          <a:srcRect/>
          <a:stretch/>
        </p:blipFill>
        <p:spPr>
          <a:xfrm>
            <a:off x="5818319" y="5802839"/>
            <a:ext cx="654840" cy="689400"/>
          </a:xfrm>
          <a:prstGeom prst="rect">
            <a:avLst/>
          </a:prstGeom>
          <a:noFill/>
          <a:ln>
            <a:noFill/>
          </a:ln>
        </p:spPr>
      </p:pic>
      <p:pic>
        <p:nvPicPr>
          <p:cNvPr id="234" name="Shape 234"/>
          <p:cNvPicPr preferRelativeResize="0"/>
          <p:nvPr/>
        </p:nvPicPr>
        <p:blipFill rotWithShape="1">
          <a:blip r:embed="rId11">
            <a:alphaModFix/>
          </a:blip>
          <a:srcRect/>
          <a:stretch/>
        </p:blipFill>
        <p:spPr>
          <a:xfrm>
            <a:off x="9113039" y="5944680"/>
            <a:ext cx="765360" cy="418679"/>
          </a:xfrm>
          <a:prstGeom prst="rect">
            <a:avLst/>
          </a:prstGeom>
          <a:noFill/>
          <a:ln>
            <a:noFill/>
          </a:ln>
        </p:spPr>
      </p:pic>
      <p:pic>
        <p:nvPicPr>
          <p:cNvPr id="235" name="Shape 235"/>
          <p:cNvPicPr preferRelativeResize="0"/>
          <p:nvPr/>
        </p:nvPicPr>
        <p:blipFill rotWithShape="1">
          <a:blip r:embed="rId12">
            <a:alphaModFix/>
          </a:blip>
          <a:srcRect/>
          <a:stretch/>
        </p:blipFill>
        <p:spPr>
          <a:xfrm>
            <a:off x="2613959" y="5799600"/>
            <a:ext cx="583559" cy="668879"/>
          </a:xfrm>
          <a:prstGeom prst="rect">
            <a:avLst/>
          </a:prstGeom>
          <a:noFill/>
          <a:ln>
            <a:noFill/>
          </a:ln>
        </p:spPr>
      </p:pic>
      <p:pic>
        <p:nvPicPr>
          <p:cNvPr id="236" name="Shape 236"/>
          <p:cNvPicPr preferRelativeResize="0"/>
          <p:nvPr/>
        </p:nvPicPr>
        <p:blipFill rotWithShape="1">
          <a:blip r:embed="rId13">
            <a:alphaModFix/>
          </a:blip>
          <a:srcRect/>
          <a:stretch/>
        </p:blipFill>
        <p:spPr>
          <a:xfrm>
            <a:off x="4705919" y="5825519"/>
            <a:ext cx="767879" cy="617039"/>
          </a:xfrm>
          <a:prstGeom prst="rect">
            <a:avLst/>
          </a:prstGeom>
          <a:noFill/>
          <a:ln>
            <a:noFill/>
          </a:ln>
        </p:spPr>
      </p:pic>
      <p:pic>
        <p:nvPicPr>
          <p:cNvPr id="237" name="Shape 237"/>
          <p:cNvPicPr preferRelativeResize="0"/>
          <p:nvPr/>
        </p:nvPicPr>
        <p:blipFill rotWithShape="1">
          <a:blip r:embed="rId14">
            <a:alphaModFix/>
          </a:blip>
          <a:srcRect/>
          <a:stretch/>
        </p:blipFill>
        <p:spPr>
          <a:xfrm>
            <a:off x="3455280" y="5851080"/>
            <a:ext cx="816840" cy="476279"/>
          </a:xfrm>
          <a:prstGeom prst="rect">
            <a:avLst/>
          </a:prstGeom>
          <a:noFill/>
          <a:ln>
            <a:noFill/>
          </a:ln>
        </p:spPr>
      </p:pic>
      <p:pic>
        <p:nvPicPr>
          <p:cNvPr id="238" name="Shape 238"/>
          <p:cNvPicPr preferRelativeResize="0"/>
          <p:nvPr/>
        </p:nvPicPr>
        <p:blipFill rotWithShape="1">
          <a:blip r:embed="rId15">
            <a:alphaModFix/>
          </a:blip>
          <a:srcRect/>
          <a:stretch/>
        </p:blipFill>
        <p:spPr>
          <a:xfrm>
            <a:off x="1353600" y="5040360"/>
            <a:ext cx="644759" cy="644759"/>
          </a:xfrm>
          <a:prstGeom prst="rect">
            <a:avLst/>
          </a:prstGeom>
          <a:noFill/>
          <a:ln>
            <a:noFill/>
          </a:ln>
        </p:spPr>
      </p:pic>
      <p:sp>
        <p:nvSpPr>
          <p:cNvPr id="239" name="Shape 239"/>
          <p:cNvSpPr txBox="1"/>
          <p:nvPr/>
        </p:nvSpPr>
        <p:spPr>
          <a:xfrm>
            <a:off x="828359" y="178200"/>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i="0" u="none" strike="noStrike" cap="none">
              <a:solidFill>
                <a:srgbClr val="000000"/>
              </a:solidFill>
              <a:latin typeface="Arial"/>
              <a:ea typeface="Arial"/>
              <a:cs typeface="Arial"/>
              <a:sym typeface="Arial"/>
            </a:endParaRPr>
          </a:p>
        </p:txBody>
      </p:sp>
      <p:sp>
        <p:nvSpPr>
          <p:cNvPr id="240" name="Shape 240"/>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Also a matrix from hell</a:t>
            </a:r>
          </a:p>
        </p:txBody>
      </p:sp>
    </p:spTree>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Shape 809"/>
          <p:cNvSpPr/>
          <p:nvPr/>
        </p:nvSpPr>
        <p:spPr>
          <a:xfrm>
            <a:off x="416879" y="1291679"/>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600" b="0" strike="noStrike">
                <a:solidFill>
                  <a:srgbClr val="000000"/>
                </a:solidFill>
                <a:latin typeface="Calibri"/>
                <a:ea typeface="Calibri"/>
                <a:cs typeface="Calibri"/>
                <a:sym typeface="Calibri"/>
              </a:rPr>
              <a:t>Write the Dockerfile</a:t>
            </a:r>
          </a:p>
          <a:p>
            <a:pPr marL="341280" marR="0" lvl="0" indent="-341280" algn="l" rtl="0">
              <a:lnSpc>
                <a:spcPct val="100000"/>
              </a:lnSpc>
              <a:spcBef>
                <a:spcPts val="0"/>
              </a:spcBef>
              <a:buSzPct val="25000"/>
              <a:buNone/>
            </a:pPr>
            <a:r>
              <a:rPr lang="en-US" sz="1800" b="0" strike="noStrike">
                <a:solidFill>
                  <a:srgbClr val="000000"/>
                </a:solidFill>
                <a:latin typeface="Courier New"/>
                <a:ea typeface="Courier New"/>
                <a:cs typeface="Courier New"/>
                <a:sym typeface="Courier New"/>
              </a:rPr>
              <a:t>$ mkdir /tmp/docker ; vi /tmp/docker/Dockerfile</a:t>
            </a:r>
          </a:p>
          <a:p>
            <a:pPr marL="341280" marR="0" lvl="0" indent="-341280" algn="l" rtl="0">
              <a:lnSpc>
                <a:spcPct val="100000"/>
              </a:lnSpc>
              <a:spcBef>
                <a:spcPts val="0"/>
              </a:spcBef>
              <a:buSzPct val="25000"/>
              <a:buNone/>
            </a:pPr>
            <a:r>
              <a:rPr lang="en-US" sz="1800" b="0" strike="noStrike">
                <a:solidFill>
                  <a:srgbClr val="000000"/>
                </a:solidFill>
                <a:latin typeface="Courier New"/>
                <a:ea typeface="Courier New"/>
                <a:cs typeface="Courier New"/>
                <a:sym typeface="Courier New"/>
              </a:rPr>
              <a:t>$ cd /tmp/docker</a:t>
            </a:r>
          </a:p>
          <a:p>
            <a:pPr marL="341280" marR="0" lvl="0" indent="-341280" algn="l" rtl="0">
              <a:lnSpc>
                <a:spcPct val="100000"/>
              </a:lnSpc>
              <a:spcBef>
                <a:spcPts val="0"/>
              </a:spcBef>
              <a:buSzPct val="25000"/>
              <a:buNone/>
            </a:pPr>
            <a:r>
              <a:rPr lang="en-US" sz="1800" b="0" strike="noStrike">
                <a:solidFill>
                  <a:srgbClr val="000000"/>
                </a:solidFill>
                <a:latin typeface="Courier New"/>
                <a:ea typeface="Courier New"/>
                <a:cs typeface="Courier New"/>
                <a:sym typeface="Courier New"/>
              </a:rPr>
              <a:t>$ docker build –t wget .</a:t>
            </a:r>
          </a:p>
          <a:p>
            <a:pPr marL="341280" marR="0" lvl="0" indent="-341280" algn="l" rtl="0">
              <a:lnSpc>
                <a:spcPct val="100000"/>
              </a:lnSpc>
              <a:spcBef>
                <a:spcPts val="0"/>
              </a:spcBef>
              <a:buSzPct val="25000"/>
              <a:buNone/>
            </a:pPr>
            <a:r>
              <a:rPr lang="en-US" sz="1800" b="0" strike="noStrike">
                <a:solidFill>
                  <a:srgbClr val="000000"/>
                </a:solidFill>
                <a:latin typeface="Courier New"/>
                <a:ea typeface="Courier New"/>
                <a:cs typeface="Courier New"/>
                <a:sym typeface="Courier New"/>
              </a:rPr>
              <a:t>$ docker images --tree</a:t>
            </a:r>
          </a:p>
          <a:p>
            <a:pPr marL="341280" marR="0" lvl="0" indent="-341280" algn="l" rtl="0">
              <a:lnSpc>
                <a:spcPct val="100000"/>
              </a:lnSpc>
              <a:spcBef>
                <a:spcPts val="0"/>
              </a:spcBef>
              <a:buNone/>
            </a:pPr>
            <a:endParaRPr sz="1800" b="0" strike="noStrike">
              <a:solidFill>
                <a:srgbClr val="000000"/>
              </a:solidFill>
              <a:latin typeface="Arial"/>
              <a:ea typeface="Arial"/>
              <a:cs typeface="Arial"/>
              <a:sym typeface="Arial"/>
            </a:endParaRPr>
          </a:p>
          <a:p>
            <a:pPr marL="341280" marR="0" lvl="0" indent="-341280" algn="l" rtl="0">
              <a:lnSpc>
                <a:spcPct val="100000"/>
              </a:lnSpc>
              <a:spcBef>
                <a:spcPts val="0"/>
              </a:spcBef>
              <a:buNone/>
            </a:pPr>
            <a:endParaRPr sz="1800" b="0" strike="noStrike">
              <a:solidFill>
                <a:srgbClr val="000000"/>
              </a:solidFill>
              <a:latin typeface="Arial"/>
              <a:ea typeface="Arial"/>
              <a:cs typeface="Arial"/>
              <a:sym typeface="Arial"/>
            </a:endParaRPr>
          </a:p>
          <a:p>
            <a:pPr marL="341280" marR="0" lvl="0" indent="-341280" algn="l" rtl="0">
              <a:lnSpc>
                <a:spcPct val="100000"/>
              </a:lnSpc>
              <a:spcBef>
                <a:spcPts val="0"/>
              </a:spcBef>
              <a:buNone/>
            </a:pPr>
            <a:endParaRPr sz="1800" b="0" strike="noStrike">
              <a:solidFill>
                <a:srgbClr val="000000"/>
              </a:solidFill>
              <a:latin typeface="Arial"/>
              <a:ea typeface="Arial"/>
              <a:cs typeface="Arial"/>
              <a:sym typeface="Arial"/>
            </a:endParaRPr>
          </a:p>
          <a:p>
            <a:pPr marL="341280" marR="0" lvl="0" indent="-341280" algn="l" rtl="0">
              <a:lnSpc>
                <a:spcPct val="100000"/>
              </a:lnSpc>
              <a:spcBef>
                <a:spcPts val="0"/>
              </a:spcBef>
              <a:buClr>
                <a:srgbClr val="000000"/>
              </a:buClr>
              <a:buSzPct val="100000"/>
              <a:buFont typeface="Arial"/>
              <a:buChar char="•"/>
            </a:pPr>
            <a:r>
              <a:rPr lang="en-US" sz="2600" b="0" strike="noStrike">
                <a:solidFill>
                  <a:srgbClr val="000000"/>
                </a:solidFill>
                <a:latin typeface="Calibri"/>
                <a:ea typeface="Calibri"/>
                <a:cs typeface="Calibri"/>
                <a:sym typeface="Calibri"/>
              </a:rPr>
              <a:t>Start the wget image and verify </a:t>
            </a:r>
          </a:p>
        </p:txBody>
      </p:sp>
      <p:sp>
        <p:nvSpPr>
          <p:cNvPr id="810" name="Shape 810"/>
          <p:cNvSpPr/>
          <p:nvPr/>
        </p:nvSpPr>
        <p:spPr>
          <a:xfrm>
            <a:off x="946079" y="3502800"/>
            <a:ext cx="4330440" cy="63935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800" b="0" strike="noStrike">
                <a:solidFill>
                  <a:srgbClr val="000000"/>
                </a:solidFill>
                <a:latin typeface="Verdana"/>
                <a:ea typeface="Verdana"/>
                <a:cs typeface="Verdana"/>
                <a:sym typeface="Verdana"/>
              </a:rPr>
              <a:t>FROM apache2</a:t>
            </a:r>
          </a:p>
          <a:p>
            <a:pPr marL="0" marR="0" lvl="0" indent="0" algn="l" rtl="0">
              <a:lnSpc>
                <a:spcPct val="100000"/>
              </a:lnSpc>
              <a:spcBef>
                <a:spcPts val="0"/>
              </a:spcBef>
              <a:buSzPct val="25000"/>
              <a:buNone/>
            </a:pPr>
            <a:r>
              <a:rPr lang="en-US" sz="1800" b="0" strike="noStrike">
                <a:solidFill>
                  <a:srgbClr val="000000"/>
                </a:solidFill>
                <a:latin typeface="Verdana"/>
                <a:ea typeface="Verdana"/>
                <a:cs typeface="Verdana"/>
                <a:sym typeface="Verdana"/>
              </a:rPr>
              <a:t>RUN apt-get install -y wget</a:t>
            </a:r>
          </a:p>
        </p:txBody>
      </p:sp>
      <p:sp>
        <p:nvSpPr>
          <p:cNvPr id="811" name="Shape 811"/>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Exercise 5: Dockerfile apache2/wget</a:t>
            </a:r>
          </a:p>
        </p:txBody>
      </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Shape 816"/>
          <p:cNvSpPr/>
          <p:nvPr/>
        </p:nvSpPr>
        <p:spPr>
          <a:xfrm>
            <a:off x="609479" y="150660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600" b="1" strike="noStrike">
                <a:solidFill>
                  <a:srgbClr val="000000"/>
                </a:solidFill>
                <a:latin typeface="Calibri"/>
                <a:ea typeface="Calibri"/>
                <a:cs typeface="Calibri"/>
                <a:sym typeface="Calibri"/>
              </a:rPr>
              <a:t>Docker is also a tool for sharing</a:t>
            </a:r>
            <a:r>
              <a:rPr lang="en-US" sz="2600" b="0" strike="noStrike">
                <a:solidFill>
                  <a:srgbClr val="000000"/>
                </a:solidFill>
                <a:latin typeface="Calibri"/>
                <a:ea typeface="Calibri"/>
                <a:cs typeface="Calibri"/>
                <a:sym typeface="Calibri"/>
              </a:rPr>
              <a:t>. A </a:t>
            </a:r>
            <a:r>
              <a:rPr lang="en-US" sz="2600" b="0" i="1" strike="noStrike">
                <a:solidFill>
                  <a:srgbClr val="000000"/>
                </a:solidFill>
                <a:latin typeface="Calibri"/>
                <a:ea typeface="Calibri"/>
                <a:cs typeface="Calibri"/>
                <a:sym typeface="Calibri"/>
              </a:rPr>
              <a:t>repository</a:t>
            </a:r>
            <a:r>
              <a:rPr lang="en-US" sz="2600" b="0" strike="noStrike">
                <a:solidFill>
                  <a:srgbClr val="000000"/>
                </a:solidFill>
                <a:latin typeface="Calibri"/>
                <a:ea typeface="Calibri"/>
                <a:cs typeface="Calibri"/>
                <a:sym typeface="Calibri"/>
              </a:rPr>
              <a:t> is a shareable collection of tagged </a:t>
            </a:r>
            <a:r>
              <a:rPr lang="en-US" sz="2600" b="0" i="1" u="sng" strike="noStrike">
                <a:solidFill>
                  <a:schemeClr val="hlink"/>
                </a:solidFill>
                <a:latin typeface="Arial"/>
                <a:ea typeface="Arial"/>
                <a:cs typeface="Arial"/>
                <a:sym typeface="Arial"/>
                <a:hlinkClick r:id="rId3"/>
              </a:rPr>
              <a:t>images</a:t>
            </a:r>
            <a:r>
              <a:rPr lang="en-US" sz="2600" b="0" strike="noStrike">
                <a:solidFill>
                  <a:srgbClr val="000000"/>
                </a:solidFill>
                <a:latin typeface="Calibri"/>
                <a:ea typeface="Calibri"/>
                <a:cs typeface="Calibri"/>
                <a:sym typeface="Calibri"/>
              </a:rPr>
              <a:t> that together create the file systems for containers.</a:t>
            </a:r>
          </a:p>
          <a:p>
            <a:pPr marL="341280" marR="0" lvl="0" indent="-341280" algn="l" rtl="0">
              <a:lnSpc>
                <a:spcPct val="100000"/>
              </a:lnSpc>
              <a:spcBef>
                <a:spcPts val="0"/>
              </a:spcBef>
              <a:buClr>
                <a:srgbClr val="000000"/>
              </a:buClr>
              <a:buSzPct val="100000"/>
              <a:buFont typeface="Arial"/>
              <a:buChar char="•"/>
            </a:pPr>
            <a:r>
              <a:rPr lang="en-US" sz="2600" b="0" strike="noStrike">
                <a:solidFill>
                  <a:srgbClr val="000000"/>
                </a:solidFill>
                <a:latin typeface="Calibri"/>
                <a:ea typeface="Calibri"/>
                <a:cs typeface="Calibri"/>
                <a:sym typeface="Calibri"/>
              </a:rPr>
              <a:t>Public repo.  &lt;username&gt;/&lt;repo_name&gt;</a:t>
            </a:r>
          </a:p>
          <a:p>
            <a:pPr marL="341280" marR="0" lvl="0" indent="-341280" algn="l" rtl="0">
              <a:lnSpc>
                <a:spcPct val="100000"/>
              </a:lnSpc>
              <a:spcBef>
                <a:spcPts val="0"/>
              </a:spcBef>
              <a:buClr>
                <a:srgbClr val="000000"/>
              </a:buClr>
              <a:buSzPct val="100000"/>
              <a:buFont typeface="Arial"/>
              <a:buChar char="•"/>
            </a:pPr>
            <a:r>
              <a:rPr lang="en-US" sz="2600" b="0" strike="noStrike">
                <a:solidFill>
                  <a:srgbClr val="000000"/>
                </a:solidFill>
                <a:latin typeface="Calibri"/>
                <a:ea typeface="Calibri"/>
                <a:cs typeface="Calibri"/>
                <a:sym typeface="Calibri"/>
              </a:rPr>
              <a:t>$ docker search/pull/login/push </a:t>
            </a:r>
          </a:p>
        </p:txBody>
      </p:sp>
      <p:sp>
        <p:nvSpPr>
          <p:cNvPr id="817" name="Shape 817"/>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Share images in docker repository</a:t>
            </a:r>
          </a:p>
        </p:txBody>
      </p:sp>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Shape 822"/>
          <p:cNvSpPr/>
          <p:nvPr/>
        </p:nvSpPr>
        <p:spPr>
          <a:xfrm>
            <a:off x="560879" y="1471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Register in </a:t>
            </a:r>
            <a:r>
              <a:rPr lang="en-US" sz="2200" b="0" u="sng" strike="noStrike">
                <a:solidFill>
                  <a:schemeClr val="hlink"/>
                </a:solidFill>
                <a:latin typeface="Arial"/>
                <a:ea typeface="Arial"/>
                <a:cs typeface="Arial"/>
                <a:sym typeface="Arial"/>
                <a:hlinkClick r:id="rId3"/>
              </a:rPr>
              <a:t>https://hub.docker.com/</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Tag the wget image</a:t>
            </a:r>
          </a:p>
          <a:p>
            <a:pPr marL="341280" marR="0" lvl="0" indent="-341280" algn="l" rtl="0">
              <a:lnSpc>
                <a:spcPct val="100000"/>
              </a:lnSpc>
              <a:spcBef>
                <a:spcPts val="0"/>
              </a:spcBef>
              <a:buSzPct val="25000"/>
              <a:buNone/>
            </a:pPr>
            <a:r>
              <a:rPr lang="en-US" sz="2200" b="0" strike="noStrike">
                <a:solidFill>
                  <a:srgbClr val="000000"/>
                </a:solidFill>
                <a:latin typeface="Calibri"/>
                <a:ea typeface="Calibri"/>
                <a:cs typeface="Calibri"/>
                <a:sym typeface="Calibri"/>
              </a:rPr>
              <a:t>$ docker tag wget omrisiri/wget:latest</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Docker push omrisiri/wget</a:t>
            </a:r>
          </a:p>
          <a:p>
            <a:pPr marL="341280" marR="0" lvl="0" indent="-341280" algn="l" rtl="0">
              <a:lnSpc>
                <a:spcPct val="100000"/>
              </a:lnSpc>
              <a:spcBef>
                <a:spcPts val="0"/>
              </a:spcBef>
              <a:buNone/>
            </a:pPr>
            <a:endParaRPr sz="1800" b="0" strike="noStrike">
              <a:solidFill>
                <a:srgbClr val="000000"/>
              </a:solidFill>
              <a:latin typeface="Arial"/>
              <a:ea typeface="Arial"/>
              <a:cs typeface="Arial"/>
              <a:sym typeface="Arial"/>
            </a:endParaRPr>
          </a:p>
          <a:p>
            <a:pPr marL="0" marR="0" lvl="0" indent="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823" name="Shape 823"/>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rtl="0">
              <a:spcBef>
                <a:spcPts val="0"/>
              </a:spcBef>
              <a:buNone/>
            </a:pPr>
            <a:r>
              <a:rPr lang="en-US"/>
              <a:t>Exercise 6: Share your image</a:t>
            </a:r>
          </a:p>
        </p:txBody>
      </p: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Shape 828"/>
          <p:cNvSpPr txBox="1">
            <a:spLocks noGrp="1"/>
          </p:cNvSpPr>
          <p:nvPr>
            <p:ph type="title"/>
          </p:nvPr>
        </p:nvSpPr>
        <p:spPr>
          <a:xfrm>
            <a:off x="629200" y="984966"/>
            <a:ext cx="10962900" cy="1023600"/>
          </a:xfrm>
          <a:prstGeom prst="rect">
            <a:avLst/>
          </a:prstGeom>
        </p:spPr>
        <p:txBody>
          <a:bodyPr lIns="121900" tIns="121900" rIns="121900" bIns="121900" anchor="b" anchorCtr="0">
            <a:noAutofit/>
          </a:bodyPr>
          <a:lstStyle/>
          <a:p>
            <a:pPr lvl="0">
              <a:spcBef>
                <a:spcPts val="0"/>
              </a:spcBef>
              <a:buNone/>
            </a:pPr>
            <a:r>
              <a:rPr lang="en-US"/>
              <a:t>Docker best practices</a:t>
            </a:r>
          </a:p>
        </p:txBody>
      </p:sp>
      <p:sp>
        <p:nvSpPr>
          <p:cNvPr id="829" name="Shape 829"/>
          <p:cNvSpPr txBox="1">
            <a:spLocks noGrp="1"/>
          </p:cNvSpPr>
          <p:nvPr>
            <p:ph type="body" idx="1"/>
          </p:nvPr>
        </p:nvSpPr>
        <p:spPr>
          <a:xfrm>
            <a:off x="629200" y="2558767"/>
            <a:ext cx="5333100" cy="3613500"/>
          </a:xfrm>
          <a:prstGeom prst="rect">
            <a:avLst/>
          </a:prstGeom>
        </p:spPr>
        <p:txBody>
          <a:bodyPr lIns="121900" tIns="121900" rIns="121900" bIns="121900" anchor="t" anchorCtr="0">
            <a:noAutofit/>
          </a:bodyPr>
          <a:lstStyle/>
          <a:p>
            <a:pPr lvl="0">
              <a:spcBef>
                <a:spcPts val="0"/>
              </a:spcBef>
              <a:buNone/>
            </a:pPr>
            <a:endParaRPr/>
          </a:p>
        </p:txBody>
      </p:sp>
      <p:sp>
        <p:nvSpPr>
          <p:cNvPr id="830" name="Shape 830"/>
          <p:cNvSpPr txBox="1">
            <a:spLocks noGrp="1"/>
          </p:cNvSpPr>
          <p:nvPr>
            <p:ph type="body" idx="2"/>
          </p:nvPr>
        </p:nvSpPr>
        <p:spPr>
          <a:xfrm>
            <a:off x="6259000" y="2558767"/>
            <a:ext cx="5333100" cy="3613500"/>
          </a:xfrm>
          <a:prstGeom prst="rect">
            <a:avLst/>
          </a:prstGeom>
        </p:spPr>
        <p:txBody>
          <a:bodyPr lIns="121900" tIns="121900" rIns="121900" bIns="121900" anchor="t" anchorCtr="0">
            <a:noAutofit/>
          </a:bodyPr>
          <a:lstStyle/>
          <a:p>
            <a:pPr lvl="0">
              <a:spcBef>
                <a:spcPts val="0"/>
              </a:spcBef>
              <a:buNone/>
            </a:pPr>
            <a:endParaRPr/>
          </a:p>
        </p:txBody>
      </p:sp>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Shape 835"/>
          <p:cNvSpPr/>
          <p:nvPr/>
        </p:nvSpPr>
        <p:spPr>
          <a:xfrm>
            <a:off x="560879" y="1471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The container produced by the image your Dockerfile defines should be as ephemeral as possible</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 </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By “ephemeral,” we mean that it can be stopped and destroyed and a new one built and put in place with an absolute minimum of set-up and configuration.</a:t>
            </a:r>
          </a:p>
        </p:txBody>
      </p:sp>
      <p:sp>
        <p:nvSpPr>
          <p:cNvPr id="836" name="Shape 836"/>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Containers should be ephemeral</a:t>
            </a:r>
          </a:p>
        </p:txBody>
      </p: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Shape 841"/>
          <p:cNvSpPr/>
          <p:nvPr/>
        </p:nvSpPr>
        <p:spPr>
          <a:xfrm>
            <a:off x="560879" y="1471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In most cases, it’s best to put each Dockerfile in an empty directory. </a:t>
            </a:r>
          </a:p>
          <a:p>
            <a:pPr marR="0" lvl="0" algn="l" rtl="0">
              <a:lnSpc>
                <a:spcPct val="100000"/>
              </a:lnSpc>
              <a:spcBef>
                <a:spcPts val="0"/>
              </a:spcBef>
              <a:buNone/>
            </a:pPr>
            <a:endParaRPr sz="1800" b="0" strike="noStrike">
              <a:solidFill>
                <a:srgbClr val="000000"/>
              </a:solidFill>
              <a:latin typeface="Arial"/>
              <a:ea typeface="Arial"/>
              <a:cs typeface="Arial"/>
              <a:sym typeface="Arial"/>
            </a:endParaRPr>
          </a:p>
          <a:p>
            <a:pPr marL="341279" marR="0" lvl="0" indent="-341279"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Then, add to that directory only the files needed for building the Dockerfile</a:t>
            </a:r>
          </a:p>
          <a:p>
            <a:pPr marR="0" lvl="0" algn="l" rtl="0">
              <a:lnSpc>
                <a:spcPct val="100000"/>
              </a:lnSpc>
              <a:spcBef>
                <a:spcPts val="0"/>
              </a:spcBef>
              <a:buNone/>
            </a:pPr>
            <a:r>
              <a:rPr lang="en-US" sz="2200" b="0" strike="noStrike">
                <a:solidFill>
                  <a:srgbClr val="000000"/>
                </a:solidFill>
                <a:latin typeface="Calibri"/>
                <a:ea typeface="Calibri"/>
                <a:cs typeface="Calibri"/>
                <a:sym typeface="Calibri"/>
              </a:rPr>
              <a:t> </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To increase the build’s performance, exclude files and directories by adding a .dockerignore file to that directory as well.</a:t>
            </a:r>
          </a:p>
        </p:txBody>
      </p:sp>
      <p:sp>
        <p:nvSpPr>
          <p:cNvPr id="842" name="Shape 842"/>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rtl="0">
              <a:spcBef>
                <a:spcPts val="0"/>
              </a:spcBef>
              <a:buNone/>
            </a:pPr>
            <a:r>
              <a:rPr lang="en-US"/>
              <a:t>Use a .dockerignore file</a:t>
            </a:r>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Shape 847"/>
          <p:cNvSpPr/>
          <p:nvPr/>
        </p:nvSpPr>
        <p:spPr>
          <a:xfrm>
            <a:off x="263519" y="939600"/>
            <a:ext cx="10064160" cy="1280159"/>
          </a:xfrm>
          <a:prstGeom prst="rect">
            <a:avLst/>
          </a:prstGeom>
          <a:solidFill>
            <a:srgbClr val="729FCF"/>
          </a:solidFill>
          <a:ln w="9525" cap="flat" cmpd="sng">
            <a:solidFill>
              <a:srgbClr val="3465A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8" name="Shape 848"/>
          <p:cNvSpPr/>
          <p:nvPr/>
        </p:nvSpPr>
        <p:spPr>
          <a:xfrm>
            <a:off x="-159119" y="931320"/>
            <a:ext cx="10972440" cy="4936680"/>
          </a:xfrm>
          <a:prstGeom prst="rect">
            <a:avLst/>
          </a:prstGeom>
          <a:noFill/>
          <a:ln>
            <a:noFill/>
          </a:ln>
        </p:spPr>
        <p:txBody>
          <a:bodyPr lIns="91425" tIns="45700" rIns="91425" bIns="45700" anchor="t" anchorCtr="0">
            <a:noAutofit/>
          </a:bodyPr>
          <a:lstStyle/>
          <a:p>
            <a:pPr marL="457200" marR="0" lvl="0" indent="0" algn="l" rtl="0">
              <a:lnSpc>
                <a:spcPct val="100000"/>
              </a:lnSpc>
              <a:spcBef>
                <a:spcPts val="0"/>
              </a:spcBef>
              <a:buNone/>
            </a:pPr>
            <a:r>
              <a:rPr lang="en-US" sz="1500" b="0" strike="noStrike">
                <a:solidFill>
                  <a:srgbClr val="000000"/>
                </a:solidFill>
                <a:latin typeface="Rasa"/>
                <a:ea typeface="Rasa"/>
                <a:cs typeface="Rasa"/>
                <a:sym typeface="Rasa"/>
              </a:rPr>
              <a:t>  */temp*</a:t>
            </a:r>
          </a:p>
          <a:p>
            <a:pPr marL="457200" marR="0" lvl="0" indent="0" algn="l" rtl="0">
              <a:lnSpc>
                <a:spcPct val="100000"/>
              </a:lnSpc>
              <a:spcBef>
                <a:spcPts val="0"/>
              </a:spcBef>
              <a:buNone/>
            </a:pPr>
            <a:r>
              <a:rPr lang="en-US" sz="1500" b="0" strike="noStrike">
                <a:solidFill>
                  <a:srgbClr val="000000"/>
                </a:solidFill>
                <a:latin typeface="Rasa"/>
                <a:ea typeface="Rasa"/>
                <a:cs typeface="Rasa"/>
                <a:sym typeface="Rasa"/>
              </a:rPr>
              <a:t>    */*/temp*</a:t>
            </a:r>
          </a:p>
          <a:p>
            <a:pPr marL="457200" marR="0" lvl="0" indent="0" algn="l" rtl="0">
              <a:lnSpc>
                <a:spcPct val="100000"/>
              </a:lnSpc>
              <a:spcBef>
                <a:spcPts val="0"/>
              </a:spcBef>
              <a:buNone/>
            </a:pPr>
            <a:r>
              <a:rPr lang="en-US" sz="1500" b="0" strike="noStrike">
                <a:solidFill>
                  <a:srgbClr val="000000"/>
                </a:solidFill>
                <a:latin typeface="Rasa"/>
                <a:ea typeface="Rasa"/>
                <a:cs typeface="Rasa"/>
                <a:sym typeface="Rasa"/>
              </a:rPr>
              <a:t>    temp?</a:t>
            </a:r>
          </a:p>
          <a:p>
            <a:pPr marL="457200" marR="0" lvl="0" indent="0" algn="l" rtl="0">
              <a:lnSpc>
                <a:spcPct val="100000"/>
              </a:lnSpc>
              <a:spcBef>
                <a:spcPts val="0"/>
              </a:spcBef>
              <a:buNone/>
            </a:pPr>
            <a:r>
              <a:rPr lang="en-US" sz="1500" b="0" strike="noStrike">
                <a:solidFill>
                  <a:srgbClr val="000000"/>
                </a:solidFill>
                <a:latin typeface="Rasa"/>
                <a:ea typeface="Rasa"/>
                <a:cs typeface="Rasa"/>
                <a:sym typeface="Rasa"/>
              </a:rPr>
              <a:t>    *.md</a:t>
            </a:r>
          </a:p>
          <a:p>
            <a:pPr marL="457200" marR="0" lvl="0" indent="0" algn="l" rtl="0">
              <a:lnSpc>
                <a:spcPct val="100000"/>
              </a:lnSpc>
              <a:spcBef>
                <a:spcPts val="0"/>
              </a:spcBef>
              <a:buNone/>
            </a:pPr>
            <a:r>
              <a:rPr lang="en-US" sz="1500" b="0" strike="noStrike">
                <a:solidFill>
                  <a:srgbClr val="000000"/>
                </a:solidFill>
                <a:latin typeface="Rasa"/>
                <a:ea typeface="Rasa"/>
                <a:cs typeface="Rasa"/>
                <a:sym typeface="Rasa"/>
              </a:rPr>
              <a:t>    !README.md</a:t>
            </a:r>
          </a:p>
          <a:p>
            <a:pPr marL="457200" marR="0" lvl="0" indent="0" algn="l" rtl="0">
              <a:lnSpc>
                <a:spcPct val="100000"/>
              </a:lnSpc>
              <a:spcBef>
                <a:spcPts val="0"/>
              </a:spcBef>
              <a:buNone/>
            </a:pPr>
            <a:r>
              <a:rPr lang="en-US" sz="2200" b="0" strike="noStrike">
                <a:solidFill>
                  <a:srgbClr val="000000"/>
                </a:solidFill>
                <a:latin typeface="Rasa"/>
                <a:ea typeface="Rasa"/>
                <a:cs typeface="Rasa"/>
                <a:sym typeface="Rasa"/>
              </a:rPr>
              <a:t> </a:t>
            </a:r>
          </a:p>
        </p:txBody>
      </p:sp>
      <p:graphicFrame>
        <p:nvGraphicFramePr>
          <p:cNvPr id="849" name="Shape 849"/>
          <p:cNvGraphicFramePr/>
          <p:nvPr/>
        </p:nvGraphicFramePr>
        <p:xfrm>
          <a:off x="1074600" y="2162159"/>
          <a:ext cx="3000000" cy="3000000"/>
        </p:xfrm>
        <a:graphic>
          <a:graphicData uri="http://schemas.openxmlformats.org/drawingml/2006/table">
            <a:tbl>
              <a:tblPr>
                <a:noFill/>
                <a:tableStyleId>{E3FBBF9B-D22C-4632-8D2A-42C50F5795AB}</a:tableStyleId>
              </a:tblPr>
              <a:tblGrid>
                <a:gridCol w="1567075"/>
                <a:gridCol w="7877525"/>
              </a:tblGrid>
              <a:tr h="421925">
                <a:tc>
                  <a:txBody>
                    <a:bodyPr/>
                    <a:lstStyle/>
                    <a:p>
                      <a:pPr marL="0" marR="0" lvl="0" indent="0" algn="l" rtl="0">
                        <a:spcBef>
                          <a:spcPts val="0"/>
                        </a:spcBef>
                        <a:buSzPct val="25000"/>
                        <a:buNone/>
                      </a:pPr>
                      <a:r>
                        <a:rPr lang="en-US" sz="2200" b="1" u="none" strike="noStrike" cap="none">
                          <a:solidFill>
                            <a:srgbClr val="000000"/>
                          </a:solidFill>
                          <a:latin typeface="Arial"/>
                          <a:ea typeface="Arial"/>
                          <a:cs typeface="Arial"/>
                          <a:sym typeface="Arial"/>
                        </a:rPr>
                        <a:t>Rule</a:t>
                      </a:r>
                    </a:p>
                  </a:txBody>
                  <a:tcPr marL="90000" marR="90000" marT="4572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B3B3B3"/>
                    </a:solidFill>
                  </a:tcPr>
                </a:tc>
                <a:tc>
                  <a:txBody>
                    <a:bodyPr/>
                    <a:lstStyle/>
                    <a:p>
                      <a:pPr marL="0" marR="0" lvl="0" indent="0" algn="l" rtl="0">
                        <a:spcBef>
                          <a:spcPts val="0"/>
                        </a:spcBef>
                        <a:buSzPct val="25000"/>
                        <a:buNone/>
                      </a:pPr>
                      <a:r>
                        <a:rPr lang="en-US" sz="2200" b="1" strike="noStrike">
                          <a:solidFill>
                            <a:srgbClr val="000000"/>
                          </a:solidFill>
                          <a:latin typeface="Arial"/>
                          <a:ea typeface="Arial"/>
                          <a:cs typeface="Arial"/>
                          <a:sym typeface="Arial"/>
                        </a:rPr>
                        <a:t>Behavior</a:t>
                      </a:r>
                    </a:p>
                  </a:txBody>
                  <a:tcPr marL="90000" marR="90000" marT="4572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B3B3B3"/>
                    </a:solidFill>
                  </a:tcPr>
                </a:tc>
              </a:tr>
              <a:tr h="1166750">
                <a:tc>
                  <a:txBody>
                    <a:bodyPr/>
                    <a:lstStyle/>
                    <a:p>
                      <a:pPr marL="0" marR="0" lvl="0" indent="0" algn="l" rtl="0">
                        <a:spcBef>
                          <a:spcPts val="0"/>
                        </a:spcBef>
                        <a:buSzPct val="25000"/>
                        <a:buNone/>
                      </a:pPr>
                      <a:r>
                        <a:rPr lang="en-US" sz="1800" b="1" strike="noStrike">
                          <a:solidFill>
                            <a:srgbClr val="000000"/>
                          </a:solidFill>
                          <a:latin typeface="Arial"/>
                          <a:ea typeface="Arial"/>
                          <a:cs typeface="Arial"/>
                          <a:sym typeface="Arial"/>
                        </a:rPr>
                        <a:t>*/temp*	</a:t>
                      </a:r>
                    </a:p>
                  </a:txBody>
                  <a:tcPr marL="90000" marR="90000" marT="4572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CCCCC"/>
                    </a:solidFill>
                  </a:tcPr>
                </a:tc>
                <a:tc>
                  <a:txBody>
                    <a:bodyPr/>
                    <a:lstStyle/>
                    <a:p>
                      <a:pPr marL="0" marR="0" lvl="0" indent="0" algn="l" rtl="0">
                        <a:spcBef>
                          <a:spcPts val="0"/>
                        </a:spcBef>
                        <a:buSzPct val="25000"/>
                        <a:buNone/>
                      </a:pPr>
                      <a:r>
                        <a:rPr lang="en-US" sz="1800" b="0" strike="noStrike">
                          <a:solidFill>
                            <a:srgbClr val="000000"/>
                          </a:solidFill>
                          <a:latin typeface="Arial"/>
                          <a:ea typeface="Arial"/>
                          <a:cs typeface="Arial"/>
                          <a:sym typeface="Arial"/>
                        </a:rPr>
                        <a:t>Exclude files and directories whose names start with temp in any immediate subdirectory of the root. For example, the plain file /somedir/temporary.txt is excluded, as is the directory /somedir/temp.</a:t>
                      </a:r>
                    </a:p>
                    <a:p>
                      <a:pPr marL="0" marR="0" lvl="0" indent="0" algn="l" rtl="0">
                        <a:spcBef>
                          <a:spcPts val="0"/>
                        </a:spcBef>
                        <a:buSzPct val="25000"/>
                        <a:buNone/>
                      </a:pPr>
                      <a:endParaRPr sz="1800" b="0" strike="noStrike">
                        <a:solidFill>
                          <a:srgbClr val="000000"/>
                        </a:solidFill>
                        <a:latin typeface="Arial"/>
                        <a:ea typeface="Arial"/>
                        <a:cs typeface="Arial"/>
                        <a:sym typeface="Arial"/>
                      </a:endParaRPr>
                    </a:p>
                  </a:txBody>
                  <a:tcPr marL="90000" marR="90000" marT="4572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CCCCC"/>
                    </a:solidFill>
                  </a:tcPr>
                </a:tc>
              </a:tr>
              <a:tr h="1166750">
                <a:tc>
                  <a:txBody>
                    <a:bodyPr/>
                    <a:lstStyle/>
                    <a:p>
                      <a:pPr marL="0" marR="0" lvl="0" indent="0" algn="l" rtl="0">
                        <a:spcBef>
                          <a:spcPts val="0"/>
                        </a:spcBef>
                        <a:buSzPct val="25000"/>
                        <a:buNone/>
                      </a:pPr>
                      <a:r>
                        <a:rPr lang="en-US" sz="1800" b="1" strike="noStrike">
                          <a:solidFill>
                            <a:srgbClr val="000000"/>
                          </a:solidFill>
                          <a:latin typeface="Arial"/>
                          <a:ea typeface="Arial"/>
                          <a:cs typeface="Arial"/>
                          <a:sym typeface="Arial"/>
                        </a:rPr>
                        <a:t>*/*/temp*	</a:t>
                      </a:r>
                    </a:p>
                  </a:txBody>
                  <a:tcPr marL="90000" marR="90000" marT="4572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6E6E6"/>
                    </a:solidFill>
                  </a:tcPr>
                </a:tc>
                <a:tc>
                  <a:txBody>
                    <a:bodyPr/>
                    <a:lstStyle/>
                    <a:p>
                      <a:pPr marL="0" marR="0" lvl="0" indent="0" algn="l" rtl="0">
                        <a:spcBef>
                          <a:spcPts val="0"/>
                        </a:spcBef>
                        <a:buSzPct val="25000"/>
                        <a:buNone/>
                      </a:pPr>
                      <a:r>
                        <a:rPr lang="en-US" sz="1800" b="0" strike="noStrike">
                          <a:solidFill>
                            <a:srgbClr val="000000"/>
                          </a:solidFill>
                          <a:latin typeface="Arial"/>
                          <a:ea typeface="Arial"/>
                          <a:cs typeface="Arial"/>
                          <a:sym typeface="Arial"/>
                        </a:rPr>
                        <a:t>Exclude files and directories starting with temp from any subdirectory that is two levels below the root. For example, /somedir/subdir/temporary.txt is excluded.</a:t>
                      </a:r>
                    </a:p>
                    <a:p>
                      <a:pPr marL="0" marR="0" lvl="0" indent="0" algn="l" rtl="0">
                        <a:spcBef>
                          <a:spcPts val="0"/>
                        </a:spcBef>
                        <a:buSzPct val="25000"/>
                        <a:buNone/>
                      </a:pPr>
                      <a:endParaRPr sz="1800" b="0" strike="noStrike">
                        <a:solidFill>
                          <a:srgbClr val="000000"/>
                        </a:solidFill>
                        <a:latin typeface="Arial"/>
                        <a:ea typeface="Arial"/>
                        <a:cs typeface="Arial"/>
                        <a:sym typeface="Arial"/>
                      </a:endParaRPr>
                    </a:p>
                  </a:txBody>
                  <a:tcPr marL="90000" marR="90000" marT="4572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6E6E6"/>
                    </a:solidFill>
                  </a:tcPr>
                </a:tc>
              </a:tr>
              <a:tr h="1166750">
                <a:tc>
                  <a:txBody>
                    <a:bodyPr/>
                    <a:lstStyle/>
                    <a:p>
                      <a:pPr marL="0" marR="0" lvl="0" indent="0" algn="l" rtl="0">
                        <a:spcBef>
                          <a:spcPts val="0"/>
                        </a:spcBef>
                        <a:buSzPct val="25000"/>
                        <a:buNone/>
                      </a:pPr>
                      <a:r>
                        <a:rPr lang="en-US" sz="1800" b="1" strike="noStrike">
                          <a:solidFill>
                            <a:srgbClr val="000000"/>
                          </a:solidFill>
                          <a:latin typeface="Arial"/>
                          <a:ea typeface="Arial"/>
                          <a:cs typeface="Arial"/>
                          <a:sym typeface="Arial"/>
                        </a:rPr>
                        <a:t>temp?	</a:t>
                      </a:r>
                    </a:p>
                  </a:txBody>
                  <a:tcPr marL="90000" marR="90000" marT="4572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CCCCC"/>
                    </a:solidFill>
                  </a:tcPr>
                </a:tc>
                <a:tc>
                  <a:txBody>
                    <a:bodyPr/>
                    <a:lstStyle/>
                    <a:p>
                      <a:pPr marL="0" marR="0" lvl="0" indent="0" algn="l" rtl="0">
                        <a:spcBef>
                          <a:spcPts val="0"/>
                        </a:spcBef>
                        <a:buSzPct val="25000"/>
                        <a:buNone/>
                      </a:pPr>
                      <a:r>
                        <a:rPr lang="en-US" sz="1800" b="0" strike="noStrike">
                          <a:solidFill>
                            <a:srgbClr val="000000"/>
                          </a:solidFill>
                          <a:latin typeface="Arial"/>
                          <a:ea typeface="Arial"/>
                          <a:cs typeface="Arial"/>
                          <a:sym typeface="Arial"/>
                        </a:rPr>
                        <a:t>Exclude files and directories in the root directory whose names are a one-character extension of temp. For example, /tempa and /tempb are excluded.</a:t>
                      </a:r>
                    </a:p>
                    <a:p>
                      <a:pPr marL="0" marR="0" lvl="0" indent="0" algn="l" rtl="0">
                        <a:spcBef>
                          <a:spcPts val="0"/>
                        </a:spcBef>
                        <a:buSzPct val="25000"/>
                        <a:buNone/>
                      </a:pPr>
                      <a:endParaRPr sz="1800" b="0" strike="noStrike">
                        <a:solidFill>
                          <a:srgbClr val="000000"/>
                        </a:solidFill>
                        <a:latin typeface="Arial"/>
                        <a:ea typeface="Arial"/>
                        <a:cs typeface="Arial"/>
                        <a:sym typeface="Arial"/>
                      </a:endParaRPr>
                    </a:p>
                  </a:txBody>
                  <a:tcPr marL="90000" marR="90000" marT="4572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CCCCC"/>
                    </a:solidFill>
                  </a:tcPr>
                </a:tc>
              </a:tr>
              <a:tr h="630350">
                <a:tc>
                  <a:txBody>
                    <a:bodyPr/>
                    <a:lstStyle/>
                    <a:p>
                      <a:pPr marL="0" marR="0" lvl="0" indent="0" algn="l" rtl="0">
                        <a:spcBef>
                          <a:spcPts val="0"/>
                        </a:spcBef>
                        <a:buSzPct val="25000"/>
                        <a:buNone/>
                      </a:pPr>
                      <a:r>
                        <a:rPr lang="en-US" sz="1500" b="1" strike="noStrike">
                          <a:solidFill>
                            <a:srgbClr val="000000"/>
                          </a:solidFill>
                          <a:latin typeface="Arial"/>
                          <a:ea typeface="Arial"/>
                          <a:cs typeface="Arial"/>
                          <a:sym typeface="Arial"/>
                        </a:rPr>
                        <a:t>!README*.md</a:t>
                      </a:r>
                    </a:p>
                  </a:txBody>
                  <a:tcPr marL="90000" marR="90000" marT="4572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6E6E6"/>
                    </a:solidFill>
                  </a:tcPr>
                </a:tc>
                <a:tc>
                  <a:txBody>
                    <a:bodyPr/>
                    <a:lstStyle/>
                    <a:p>
                      <a:pPr marL="0" marR="0" lvl="0" indent="0" algn="l" rtl="0">
                        <a:spcBef>
                          <a:spcPts val="0"/>
                        </a:spcBef>
                        <a:buSzPct val="25000"/>
                        <a:buNone/>
                      </a:pPr>
                      <a:r>
                        <a:rPr lang="en-US" sz="1800" b="0" strike="noStrike">
                          <a:solidFill>
                            <a:srgbClr val="000000"/>
                          </a:solidFill>
                          <a:latin typeface="Arial"/>
                          <a:ea typeface="Arial"/>
                          <a:cs typeface="Arial"/>
                          <a:sym typeface="Arial"/>
                        </a:rPr>
                        <a:t>Lines starting with ! (exclamation mark) can be used to make exceptions to exclusions</a:t>
                      </a:r>
                    </a:p>
                  </a:txBody>
                  <a:tcPr marL="90000" marR="90000" marT="4572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E6E6E6"/>
                    </a:solidFill>
                  </a:tcPr>
                </a:tc>
              </a:tr>
            </a:tbl>
          </a:graphicData>
        </a:graphic>
      </p:graphicFrame>
      <p:sp>
        <p:nvSpPr>
          <p:cNvPr id="850" name="Shape 850"/>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Here is an example .dockerignore file:</a:t>
            </a:r>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Shape 855"/>
          <p:cNvSpPr/>
          <p:nvPr/>
        </p:nvSpPr>
        <p:spPr>
          <a:xfrm>
            <a:off x="560879" y="1471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In order to reduce complexity, dependencies, file sizes, and build times, you should avoid installing extra or unnecessary packages</a:t>
            </a:r>
          </a:p>
          <a:p>
            <a:pPr marR="0" lvl="0" algn="l" rtl="0">
              <a:lnSpc>
                <a:spcPct val="100000"/>
              </a:lnSpc>
              <a:spcBef>
                <a:spcPts val="0"/>
              </a:spcBef>
              <a:buNone/>
            </a:pPr>
            <a:endParaRPr sz="1800" b="0" strike="noStrike">
              <a:solidFill>
                <a:srgbClr val="000000"/>
              </a:solidFill>
              <a:latin typeface="Arial"/>
              <a:ea typeface="Arial"/>
              <a:cs typeface="Arial"/>
              <a:sym typeface="Arial"/>
            </a:endParaRP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For example, you don’t need to include a text editor in a database image.</a:t>
            </a:r>
          </a:p>
          <a:p>
            <a:pPr marR="0" lvl="0" algn="l" rtl="0">
              <a:lnSpc>
                <a:spcPct val="100000"/>
              </a:lnSpc>
              <a:spcBef>
                <a:spcPts val="0"/>
              </a:spcBef>
              <a:buNone/>
            </a:pPr>
            <a:r>
              <a:rPr lang="en-US" sz="2200" b="0" strike="noStrike">
                <a:solidFill>
                  <a:srgbClr val="000000"/>
                </a:solidFill>
                <a:latin typeface="Calibri"/>
                <a:ea typeface="Calibri"/>
                <a:cs typeface="Calibri"/>
                <a:sym typeface="Calibri"/>
              </a:rPr>
              <a:t> </a:t>
            </a:r>
          </a:p>
        </p:txBody>
      </p:sp>
      <p:sp>
        <p:nvSpPr>
          <p:cNvPr id="856" name="Shape 856"/>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Avoid installing unnecessary packages</a:t>
            </a: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Shape 861"/>
          <p:cNvSpPr/>
          <p:nvPr/>
        </p:nvSpPr>
        <p:spPr>
          <a:xfrm>
            <a:off x="560879" y="1471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In almost all cases, you should only run a single process in a single container.</a:t>
            </a:r>
          </a:p>
          <a:p>
            <a:pPr marR="0" lvl="0" algn="l" rtl="0">
              <a:lnSpc>
                <a:spcPct val="100000"/>
              </a:lnSpc>
              <a:spcBef>
                <a:spcPts val="0"/>
              </a:spcBef>
              <a:buNone/>
            </a:pPr>
            <a:endParaRPr sz="1800" b="0" strike="noStrike">
              <a:solidFill>
                <a:srgbClr val="000000"/>
              </a:solidFill>
              <a:latin typeface="Arial"/>
              <a:ea typeface="Arial"/>
              <a:cs typeface="Arial"/>
              <a:sym typeface="Arial"/>
            </a:endParaRP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Decoupling applications into multiple containers makes it much easier to scale horizontally and reuse containers</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If that service depends on another service, make use of container linking.</a:t>
            </a:r>
          </a:p>
        </p:txBody>
      </p:sp>
      <p:sp>
        <p:nvSpPr>
          <p:cNvPr id="862" name="Shape 862"/>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Run only one process per container</a:t>
            </a:r>
          </a:p>
        </p:txBody>
      </p: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Shape 867"/>
          <p:cNvSpPr/>
          <p:nvPr/>
        </p:nvSpPr>
        <p:spPr>
          <a:xfrm>
            <a:off x="560879" y="1471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Whenever possible, ease later changes by sorting multi-line arguments alphanumerically. </a:t>
            </a:r>
          </a:p>
        </p:txBody>
      </p:sp>
      <p:sp>
        <p:nvSpPr>
          <p:cNvPr id="868" name="Shape 868"/>
          <p:cNvSpPr txBox="1"/>
          <p:nvPr/>
        </p:nvSpPr>
        <p:spPr>
          <a:xfrm>
            <a:off x="1405440" y="2812319"/>
            <a:ext cx="6949439" cy="1699559"/>
          </a:xfrm>
          <a:prstGeom prst="rect">
            <a:avLst/>
          </a:prstGeom>
          <a:noFill/>
          <a:ln>
            <a:noFill/>
          </a:ln>
        </p:spPr>
        <p:txBody>
          <a:bodyPr lIns="90000" tIns="45000" rIns="90000" bIns="45000" anchor="t" anchorCtr="0">
            <a:noAutofit/>
          </a:bodyPr>
          <a:lstStyle/>
          <a:p>
            <a:pPr marL="0" marR="0" lvl="0" indent="0" algn="l" rtl="0">
              <a:spcBef>
                <a:spcPts val="0"/>
              </a:spcBef>
              <a:buSzPct val="25000"/>
              <a:buNone/>
            </a:pPr>
            <a:r>
              <a:rPr lang="en-US" sz="1800" b="1" strike="noStrike">
                <a:solidFill>
                  <a:srgbClr val="000000"/>
                </a:solidFill>
                <a:latin typeface="Arial"/>
                <a:ea typeface="Arial"/>
                <a:cs typeface="Arial"/>
                <a:sym typeface="Arial"/>
              </a:rPr>
              <a:t>RUN</a:t>
            </a:r>
            <a:r>
              <a:rPr lang="en-US" sz="1800" b="0" strike="noStrike">
                <a:solidFill>
                  <a:srgbClr val="000000"/>
                </a:solidFill>
                <a:latin typeface="Arial"/>
                <a:ea typeface="Arial"/>
                <a:cs typeface="Arial"/>
                <a:sym typeface="Arial"/>
              </a:rPr>
              <a:t> apt-get update &amp;&amp; apt-get install -y \</a:t>
            </a:r>
          </a:p>
          <a:p>
            <a:pPr marL="0" marR="0" lvl="0" indent="0" algn="l" rtl="0">
              <a:spcBef>
                <a:spcPts val="0"/>
              </a:spcBef>
              <a:buSzPct val="25000"/>
              <a:buNone/>
            </a:pPr>
            <a:r>
              <a:rPr lang="en-US" sz="1800" b="0" strike="noStrike">
                <a:solidFill>
                  <a:srgbClr val="000000"/>
                </a:solidFill>
                <a:latin typeface="Arial"/>
                <a:ea typeface="Arial"/>
                <a:cs typeface="Arial"/>
                <a:sym typeface="Arial"/>
              </a:rPr>
              <a:t>  bzr \</a:t>
            </a:r>
          </a:p>
          <a:p>
            <a:pPr marL="0" marR="0" lvl="0" indent="0" algn="l" rtl="0">
              <a:spcBef>
                <a:spcPts val="0"/>
              </a:spcBef>
              <a:buSzPct val="25000"/>
              <a:buNone/>
            </a:pPr>
            <a:r>
              <a:rPr lang="en-US" sz="1800" b="0" strike="noStrike">
                <a:solidFill>
                  <a:srgbClr val="000000"/>
                </a:solidFill>
                <a:latin typeface="Arial"/>
                <a:ea typeface="Arial"/>
                <a:cs typeface="Arial"/>
                <a:sym typeface="Arial"/>
              </a:rPr>
              <a:t>  cvs \</a:t>
            </a:r>
          </a:p>
          <a:p>
            <a:pPr marL="0" marR="0" lvl="0" indent="0" algn="l" rtl="0">
              <a:spcBef>
                <a:spcPts val="0"/>
              </a:spcBef>
              <a:buSzPct val="25000"/>
              <a:buNone/>
            </a:pPr>
            <a:r>
              <a:rPr lang="en-US" sz="1800" b="0" strike="noStrike">
                <a:solidFill>
                  <a:srgbClr val="000000"/>
                </a:solidFill>
                <a:latin typeface="Arial"/>
                <a:ea typeface="Arial"/>
                <a:cs typeface="Arial"/>
                <a:sym typeface="Arial"/>
              </a:rPr>
              <a:t>  git \</a:t>
            </a:r>
          </a:p>
          <a:p>
            <a:pPr marL="0" marR="0" lvl="0" indent="0" algn="l" rtl="0">
              <a:spcBef>
                <a:spcPts val="0"/>
              </a:spcBef>
              <a:buSzPct val="25000"/>
              <a:buNone/>
            </a:pPr>
            <a:r>
              <a:rPr lang="en-US" sz="1800" b="0" strike="noStrike">
                <a:solidFill>
                  <a:srgbClr val="000000"/>
                </a:solidFill>
                <a:latin typeface="Arial"/>
                <a:ea typeface="Arial"/>
                <a:cs typeface="Arial"/>
                <a:sym typeface="Arial"/>
              </a:rPr>
              <a:t>  mercurial \</a:t>
            </a:r>
          </a:p>
          <a:p>
            <a:pPr marL="0" marR="0" lvl="0" indent="0" algn="l" rtl="0">
              <a:spcBef>
                <a:spcPts val="0"/>
              </a:spcBef>
              <a:buSzPct val="25000"/>
              <a:buNone/>
            </a:pPr>
            <a:r>
              <a:rPr lang="en-US" sz="1800" b="0" strike="noStrike">
                <a:solidFill>
                  <a:srgbClr val="000000"/>
                </a:solidFill>
                <a:latin typeface="Arial"/>
                <a:ea typeface="Arial"/>
                <a:cs typeface="Arial"/>
                <a:sym typeface="Arial"/>
              </a:rPr>
              <a:t>  subversion</a:t>
            </a:r>
          </a:p>
        </p:txBody>
      </p:sp>
      <p:sp>
        <p:nvSpPr>
          <p:cNvPr id="869" name="Shape 869"/>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rtl="0">
              <a:spcBef>
                <a:spcPts val="0"/>
              </a:spcBef>
              <a:buNone/>
            </a:pPr>
            <a:r>
              <a:rPr lang="en-US"/>
              <a:t>Sort multi-line arguments</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Shape 245"/>
          <p:cNvPicPr preferRelativeResize="0"/>
          <p:nvPr/>
        </p:nvPicPr>
        <p:blipFill rotWithShape="1">
          <a:blip r:embed="rId3">
            <a:alphaModFix/>
          </a:blip>
          <a:srcRect/>
          <a:stretch/>
        </p:blipFill>
        <p:spPr>
          <a:xfrm>
            <a:off x="860400" y="1240559"/>
            <a:ext cx="790919" cy="781199"/>
          </a:xfrm>
          <a:prstGeom prst="rect">
            <a:avLst/>
          </a:prstGeom>
          <a:noFill/>
          <a:ln>
            <a:noFill/>
          </a:ln>
        </p:spPr>
      </p:pic>
      <p:pic>
        <p:nvPicPr>
          <p:cNvPr id="246" name="Shape 246"/>
          <p:cNvPicPr preferRelativeResize="0"/>
          <p:nvPr/>
        </p:nvPicPr>
        <p:blipFill rotWithShape="1">
          <a:blip r:embed="rId4">
            <a:alphaModFix/>
          </a:blip>
          <a:srcRect/>
          <a:stretch/>
        </p:blipFill>
        <p:spPr>
          <a:xfrm>
            <a:off x="6957720" y="1242000"/>
            <a:ext cx="1085759" cy="897839"/>
          </a:xfrm>
          <a:prstGeom prst="rect">
            <a:avLst/>
          </a:prstGeom>
          <a:noFill/>
          <a:ln>
            <a:noFill/>
          </a:ln>
        </p:spPr>
      </p:pic>
      <p:pic>
        <p:nvPicPr>
          <p:cNvPr id="247" name="Shape 247"/>
          <p:cNvPicPr preferRelativeResize="0"/>
          <p:nvPr/>
        </p:nvPicPr>
        <p:blipFill rotWithShape="1">
          <a:blip r:embed="rId5">
            <a:alphaModFix/>
          </a:blip>
          <a:srcRect/>
          <a:stretch/>
        </p:blipFill>
        <p:spPr>
          <a:xfrm>
            <a:off x="9529560" y="1112759"/>
            <a:ext cx="1063800" cy="1185120"/>
          </a:xfrm>
          <a:prstGeom prst="rect">
            <a:avLst/>
          </a:prstGeom>
          <a:noFill/>
          <a:ln>
            <a:noFill/>
          </a:ln>
        </p:spPr>
      </p:pic>
      <p:pic>
        <p:nvPicPr>
          <p:cNvPr id="248" name="Shape 248"/>
          <p:cNvPicPr preferRelativeResize="0"/>
          <p:nvPr/>
        </p:nvPicPr>
        <p:blipFill rotWithShape="1">
          <a:blip r:embed="rId6">
            <a:alphaModFix/>
          </a:blip>
          <a:srcRect/>
          <a:stretch/>
        </p:blipFill>
        <p:spPr>
          <a:xfrm>
            <a:off x="5271839" y="1100520"/>
            <a:ext cx="1633319" cy="1086479"/>
          </a:xfrm>
          <a:prstGeom prst="rect">
            <a:avLst/>
          </a:prstGeom>
          <a:noFill/>
          <a:ln>
            <a:noFill/>
          </a:ln>
        </p:spPr>
      </p:pic>
      <p:pic>
        <p:nvPicPr>
          <p:cNvPr id="249" name="Shape 249"/>
          <p:cNvPicPr preferRelativeResize="0"/>
          <p:nvPr/>
        </p:nvPicPr>
        <p:blipFill rotWithShape="1">
          <a:blip r:embed="rId7">
            <a:alphaModFix/>
          </a:blip>
          <a:srcRect/>
          <a:stretch/>
        </p:blipFill>
        <p:spPr>
          <a:xfrm>
            <a:off x="1676519" y="1098720"/>
            <a:ext cx="1584720" cy="1012679"/>
          </a:xfrm>
          <a:prstGeom prst="rect">
            <a:avLst/>
          </a:prstGeom>
          <a:noFill/>
          <a:ln>
            <a:noFill/>
          </a:ln>
        </p:spPr>
      </p:pic>
      <p:pic>
        <p:nvPicPr>
          <p:cNvPr id="250" name="Shape 250"/>
          <p:cNvPicPr preferRelativeResize="0"/>
          <p:nvPr/>
        </p:nvPicPr>
        <p:blipFill rotWithShape="1">
          <a:blip r:embed="rId8">
            <a:alphaModFix/>
          </a:blip>
          <a:srcRect/>
          <a:stretch/>
        </p:blipFill>
        <p:spPr>
          <a:xfrm>
            <a:off x="3300119" y="1237679"/>
            <a:ext cx="1316520" cy="1010520"/>
          </a:xfrm>
          <a:prstGeom prst="rect">
            <a:avLst/>
          </a:prstGeom>
          <a:noFill/>
          <a:ln>
            <a:noFill/>
          </a:ln>
        </p:spPr>
      </p:pic>
      <p:sp>
        <p:nvSpPr>
          <p:cNvPr id="251" name="Shape 251"/>
          <p:cNvSpPr/>
          <p:nvPr/>
        </p:nvSpPr>
        <p:spPr>
          <a:xfrm>
            <a:off x="724320" y="3593160"/>
            <a:ext cx="9995040" cy="359"/>
          </a:xfrm>
          <a:custGeom>
            <a:avLst/>
            <a:gdLst/>
            <a:ahLst/>
            <a:cxnLst/>
            <a:rect l="0" t="0" r="0" b="0"/>
            <a:pathLst>
              <a:path w="120000" h="120000" extrusionOk="0">
                <a:moveTo>
                  <a:pt x="0" y="0"/>
                </a:moveTo>
                <a:lnTo>
                  <a:pt x="120000" y="120000"/>
                </a:lnTo>
              </a:path>
            </a:pathLst>
          </a:custGeom>
          <a:noFill/>
          <a:ln w="63350" cap="flat" cmpd="sng">
            <a:solidFill>
              <a:srgbClr val="394D54"/>
            </a:solidFill>
            <a:prstDash val="dashDot"/>
            <a:miter/>
            <a:headEnd type="none" w="med" len="med"/>
            <a:tailEnd type="none" w="med" len="med"/>
          </a:ln>
        </p:spPr>
      </p:sp>
      <p:pic>
        <p:nvPicPr>
          <p:cNvPr id="252" name="Shape 252"/>
          <p:cNvPicPr preferRelativeResize="0"/>
          <p:nvPr/>
        </p:nvPicPr>
        <p:blipFill rotWithShape="1">
          <a:blip r:embed="rId9">
            <a:alphaModFix/>
          </a:blip>
          <a:srcRect/>
          <a:stretch/>
        </p:blipFill>
        <p:spPr>
          <a:xfrm>
            <a:off x="9635039" y="5642280"/>
            <a:ext cx="838440" cy="834119"/>
          </a:xfrm>
          <a:prstGeom prst="rect">
            <a:avLst/>
          </a:prstGeom>
          <a:noFill/>
          <a:ln>
            <a:noFill/>
          </a:ln>
        </p:spPr>
      </p:pic>
      <p:pic>
        <p:nvPicPr>
          <p:cNvPr id="253" name="Shape 253"/>
          <p:cNvPicPr preferRelativeResize="0"/>
          <p:nvPr/>
        </p:nvPicPr>
        <p:blipFill rotWithShape="1">
          <a:blip r:embed="rId10">
            <a:alphaModFix/>
          </a:blip>
          <a:srcRect/>
          <a:stretch/>
        </p:blipFill>
        <p:spPr>
          <a:xfrm>
            <a:off x="8156879" y="5543639"/>
            <a:ext cx="1345679" cy="857879"/>
          </a:xfrm>
          <a:prstGeom prst="rect">
            <a:avLst/>
          </a:prstGeom>
          <a:noFill/>
          <a:ln>
            <a:noFill/>
          </a:ln>
        </p:spPr>
      </p:pic>
      <p:pic>
        <p:nvPicPr>
          <p:cNvPr id="254" name="Shape 254"/>
          <p:cNvPicPr preferRelativeResize="0"/>
          <p:nvPr/>
        </p:nvPicPr>
        <p:blipFill rotWithShape="1">
          <a:blip r:embed="rId11">
            <a:alphaModFix/>
          </a:blip>
          <a:srcRect/>
          <a:stretch/>
        </p:blipFill>
        <p:spPr>
          <a:xfrm>
            <a:off x="6698879" y="5186160"/>
            <a:ext cx="1234079" cy="1299239"/>
          </a:xfrm>
          <a:prstGeom prst="rect">
            <a:avLst/>
          </a:prstGeom>
          <a:noFill/>
          <a:ln>
            <a:noFill/>
          </a:ln>
        </p:spPr>
      </p:pic>
      <p:pic>
        <p:nvPicPr>
          <p:cNvPr id="255" name="Shape 255"/>
          <p:cNvPicPr preferRelativeResize="0"/>
          <p:nvPr/>
        </p:nvPicPr>
        <p:blipFill rotWithShape="1">
          <a:blip r:embed="rId12">
            <a:alphaModFix/>
          </a:blip>
          <a:srcRect/>
          <a:stretch/>
        </p:blipFill>
        <p:spPr>
          <a:xfrm>
            <a:off x="995759" y="5842080"/>
            <a:ext cx="1345679" cy="735479"/>
          </a:xfrm>
          <a:prstGeom prst="rect">
            <a:avLst/>
          </a:prstGeom>
          <a:noFill/>
          <a:ln>
            <a:noFill/>
          </a:ln>
        </p:spPr>
      </p:pic>
      <p:pic>
        <p:nvPicPr>
          <p:cNvPr id="256" name="Shape 256"/>
          <p:cNvPicPr preferRelativeResize="0"/>
          <p:nvPr/>
        </p:nvPicPr>
        <p:blipFill rotWithShape="1">
          <a:blip r:embed="rId13">
            <a:alphaModFix/>
          </a:blip>
          <a:srcRect/>
          <a:stretch/>
        </p:blipFill>
        <p:spPr>
          <a:xfrm>
            <a:off x="5693760" y="5582160"/>
            <a:ext cx="831600" cy="952559"/>
          </a:xfrm>
          <a:prstGeom prst="rect">
            <a:avLst/>
          </a:prstGeom>
          <a:noFill/>
          <a:ln>
            <a:noFill/>
          </a:ln>
        </p:spPr>
      </p:pic>
      <p:pic>
        <p:nvPicPr>
          <p:cNvPr id="257" name="Shape 257"/>
          <p:cNvPicPr preferRelativeResize="0"/>
          <p:nvPr/>
        </p:nvPicPr>
        <p:blipFill rotWithShape="1">
          <a:blip r:embed="rId14">
            <a:alphaModFix/>
          </a:blip>
          <a:srcRect/>
          <a:stretch/>
        </p:blipFill>
        <p:spPr>
          <a:xfrm>
            <a:off x="4272839" y="5614919"/>
            <a:ext cx="1262880" cy="1015200"/>
          </a:xfrm>
          <a:prstGeom prst="rect">
            <a:avLst/>
          </a:prstGeom>
          <a:noFill/>
          <a:ln>
            <a:noFill/>
          </a:ln>
        </p:spPr>
      </p:pic>
      <p:pic>
        <p:nvPicPr>
          <p:cNvPr id="258" name="Shape 258"/>
          <p:cNvPicPr preferRelativeResize="0"/>
          <p:nvPr/>
        </p:nvPicPr>
        <p:blipFill rotWithShape="1">
          <a:blip r:embed="rId15">
            <a:alphaModFix/>
          </a:blip>
          <a:srcRect/>
          <a:stretch/>
        </p:blipFill>
        <p:spPr>
          <a:xfrm>
            <a:off x="2375640" y="5642280"/>
            <a:ext cx="1648079" cy="960839"/>
          </a:xfrm>
          <a:prstGeom prst="rect">
            <a:avLst/>
          </a:prstGeom>
          <a:noFill/>
          <a:ln>
            <a:noFill/>
          </a:ln>
        </p:spPr>
      </p:pic>
      <p:pic>
        <p:nvPicPr>
          <p:cNvPr id="259" name="Shape 259"/>
          <p:cNvPicPr preferRelativeResize="0"/>
          <p:nvPr/>
        </p:nvPicPr>
        <p:blipFill rotWithShape="1">
          <a:blip r:embed="rId16">
            <a:alphaModFix/>
          </a:blip>
          <a:srcRect/>
          <a:stretch/>
        </p:blipFill>
        <p:spPr>
          <a:xfrm>
            <a:off x="8165520" y="1104840"/>
            <a:ext cx="1276199" cy="1276199"/>
          </a:xfrm>
          <a:prstGeom prst="rect">
            <a:avLst/>
          </a:prstGeom>
          <a:noFill/>
          <a:ln>
            <a:noFill/>
          </a:ln>
        </p:spPr>
      </p:pic>
      <p:sp>
        <p:nvSpPr>
          <p:cNvPr id="260" name="Shape 260"/>
          <p:cNvSpPr/>
          <p:nvPr/>
        </p:nvSpPr>
        <p:spPr>
          <a:xfrm rot="-5400000">
            <a:off x="-608760" y="2263679"/>
            <a:ext cx="2185920" cy="369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libri"/>
                <a:ea typeface="Calibri"/>
                <a:cs typeface="Calibri"/>
                <a:sym typeface="Calibri"/>
              </a:rPr>
              <a:t>Multiplicity of Goods</a:t>
            </a:r>
          </a:p>
        </p:txBody>
      </p:sp>
      <p:sp>
        <p:nvSpPr>
          <p:cNvPr id="261" name="Shape 261"/>
          <p:cNvSpPr/>
          <p:nvPr/>
        </p:nvSpPr>
        <p:spPr>
          <a:xfrm rot="-5400000">
            <a:off x="-612000" y="4765680"/>
            <a:ext cx="2185920" cy="92304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libri"/>
                <a:ea typeface="Calibri"/>
                <a:cs typeface="Calibri"/>
                <a:sym typeface="Calibri"/>
              </a:rPr>
              <a:t>Multiplicity of methods for transporting/storing</a:t>
            </a:r>
          </a:p>
        </p:txBody>
      </p:sp>
      <p:sp>
        <p:nvSpPr>
          <p:cNvPr id="262" name="Shape 262"/>
          <p:cNvSpPr/>
          <p:nvPr/>
        </p:nvSpPr>
        <p:spPr>
          <a:xfrm rot="5400000">
            <a:off x="10428120" y="1708560"/>
            <a:ext cx="2185920" cy="119988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libri"/>
                <a:ea typeface="Calibri"/>
                <a:cs typeface="Calibri"/>
                <a:sym typeface="Calibri"/>
              </a:rPr>
              <a:t>Do I worry about how goods interact (e.g. coffee beans next to spices)</a:t>
            </a:r>
          </a:p>
        </p:txBody>
      </p:sp>
      <p:sp>
        <p:nvSpPr>
          <p:cNvPr id="263" name="Shape 263"/>
          <p:cNvSpPr/>
          <p:nvPr/>
        </p:nvSpPr>
        <p:spPr>
          <a:xfrm rot="5400000">
            <a:off x="10322279" y="4616280"/>
            <a:ext cx="2185920" cy="119988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libri"/>
                <a:ea typeface="Calibri"/>
                <a:cs typeface="Calibri"/>
                <a:sym typeface="Calibri"/>
              </a:rPr>
              <a:t>Can I transport quickly and smoothly</a:t>
            </a:r>
          </a:p>
          <a:p>
            <a:pPr marL="0" marR="0" lvl="0" indent="0" algn="ctr" rtl="0">
              <a:lnSpc>
                <a:spcPct val="100000"/>
              </a:lnSpc>
              <a:spcBef>
                <a:spcPts val="0"/>
              </a:spcBef>
              <a:buSzPct val="25000"/>
              <a:buNone/>
            </a:pPr>
            <a:r>
              <a:rPr lang="en-US" sz="1300" b="0" i="0" u="none" strike="noStrike" cap="none">
                <a:solidFill>
                  <a:srgbClr val="394D54"/>
                </a:solidFill>
                <a:latin typeface="Calibri"/>
                <a:ea typeface="Calibri"/>
                <a:cs typeface="Calibri"/>
                <a:sym typeface="Calibri"/>
              </a:rPr>
              <a:t>(e.g. from boat to train to truck)</a:t>
            </a:r>
          </a:p>
        </p:txBody>
      </p:sp>
      <p:sp>
        <p:nvSpPr>
          <p:cNvPr id="264" name="Shape 264"/>
          <p:cNvSpPr txBox="1"/>
          <p:nvPr/>
        </p:nvSpPr>
        <p:spPr>
          <a:xfrm>
            <a:off x="828359" y="178200"/>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i="0" u="none" strike="noStrike" cap="none">
              <a:solidFill>
                <a:srgbClr val="000000"/>
              </a:solidFill>
              <a:latin typeface="Arial"/>
              <a:ea typeface="Arial"/>
              <a:cs typeface="Arial"/>
              <a:sym typeface="Arial"/>
            </a:endParaRPr>
          </a:p>
        </p:txBody>
      </p:sp>
      <p:pic>
        <p:nvPicPr>
          <p:cNvPr id="265" name="Shape 265"/>
          <p:cNvPicPr preferRelativeResize="0"/>
          <p:nvPr/>
        </p:nvPicPr>
        <p:blipFill rotWithShape="1">
          <a:blip r:embed="rId17">
            <a:alphaModFix/>
          </a:blip>
          <a:srcRect/>
          <a:stretch/>
        </p:blipFill>
        <p:spPr>
          <a:xfrm>
            <a:off x="3918600" y="3032280"/>
            <a:ext cx="3735000" cy="1760399"/>
          </a:xfrm>
          <a:prstGeom prst="rect">
            <a:avLst/>
          </a:prstGeom>
          <a:noFill/>
          <a:ln>
            <a:noFill/>
          </a:ln>
        </p:spPr>
      </p:pic>
      <p:sp>
        <p:nvSpPr>
          <p:cNvPr id="266" name="Shape 266"/>
          <p:cNvSpPr/>
          <p:nvPr/>
        </p:nvSpPr>
        <p:spPr>
          <a:xfrm rot="8100000" flipH="1">
            <a:off x="6671160" y="2512440"/>
            <a:ext cx="1510920" cy="2159"/>
          </a:xfrm>
          <a:custGeom>
            <a:avLst/>
            <a:gdLst/>
            <a:ahLst/>
            <a:cxnLst/>
            <a:rect l="0" t="0" r="0" b="0"/>
            <a:pathLst>
              <a:path w="120000" h="120000" extrusionOk="0">
                <a:moveTo>
                  <a:pt x="0" y="0"/>
                </a:moveTo>
                <a:lnTo>
                  <a:pt x="120000" y="120000"/>
                </a:lnTo>
              </a:path>
            </a:pathLst>
          </a:custGeom>
          <a:noFill/>
          <a:ln w="69825" cap="flat" cmpd="sng">
            <a:solidFill>
              <a:srgbClr val="394D54"/>
            </a:solidFill>
            <a:prstDash val="solid"/>
            <a:miter/>
            <a:headEnd type="triangle" w="lg" len="lg"/>
            <a:tailEnd type="triangle" w="lg" len="lg"/>
          </a:ln>
        </p:spPr>
      </p:sp>
      <p:sp>
        <p:nvSpPr>
          <p:cNvPr id="267" name="Shape 267"/>
          <p:cNvSpPr/>
          <p:nvPr/>
        </p:nvSpPr>
        <p:spPr>
          <a:xfrm rot="-8100000" flipH="1">
            <a:off x="3612239" y="2561759"/>
            <a:ext cx="1510920" cy="2159"/>
          </a:xfrm>
          <a:custGeom>
            <a:avLst/>
            <a:gdLst/>
            <a:ahLst/>
            <a:cxnLst/>
            <a:rect l="0" t="0" r="0" b="0"/>
            <a:pathLst>
              <a:path w="120000" h="120000" extrusionOk="0">
                <a:moveTo>
                  <a:pt x="0" y="0"/>
                </a:moveTo>
                <a:lnTo>
                  <a:pt x="120000" y="120000"/>
                </a:lnTo>
              </a:path>
            </a:pathLst>
          </a:custGeom>
          <a:noFill/>
          <a:ln w="69825" cap="flat" cmpd="sng">
            <a:solidFill>
              <a:srgbClr val="394D54"/>
            </a:solidFill>
            <a:prstDash val="solid"/>
            <a:miter/>
            <a:headEnd type="triangle" w="lg" len="lg"/>
            <a:tailEnd type="triangle" w="lg" len="lg"/>
          </a:ln>
        </p:spPr>
      </p:sp>
      <p:sp>
        <p:nvSpPr>
          <p:cNvPr id="268" name="Shape 268"/>
          <p:cNvSpPr/>
          <p:nvPr/>
        </p:nvSpPr>
        <p:spPr>
          <a:xfrm>
            <a:off x="7323120" y="3713760"/>
            <a:ext cx="3400560" cy="1323000"/>
          </a:xfrm>
          <a:prstGeom prst="rect">
            <a:avLst/>
          </a:prstGeom>
          <a:solidFill>
            <a:srgbClr val="5B9BD5"/>
          </a:solid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200" b="1" i="0" u="none" strike="noStrike" cap="none">
                <a:solidFill>
                  <a:srgbClr val="FFFFFF"/>
                </a:solidFill>
                <a:latin typeface="Arial"/>
                <a:ea typeface="Arial"/>
                <a:cs typeface="Arial"/>
                <a:sym typeface="Arial"/>
              </a:rPr>
              <a:t>…in between, can be loaded and unloaded, stacked, transported efficiently over long distances, and transferred from one mode of transport to another</a:t>
            </a:r>
          </a:p>
        </p:txBody>
      </p:sp>
      <p:sp>
        <p:nvSpPr>
          <p:cNvPr id="269" name="Shape 269"/>
          <p:cNvSpPr/>
          <p:nvPr/>
        </p:nvSpPr>
        <p:spPr>
          <a:xfrm>
            <a:off x="819000" y="2367719"/>
            <a:ext cx="3066839" cy="1076760"/>
          </a:xfrm>
          <a:prstGeom prst="rect">
            <a:avLst/>
          </a:prstGeom>
          <a:solidFill>
            <a:srgbClr val="5B9BD5"/>
          </a:solid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200" b="1" i="0" u="none" strike="noStrike" cap="none">
                <a:solidFill>
                  <a:srgbClr val="FFFFFF"/>
                </a:solidFill>
                <a:latin typeface="Arial"/>
                <a:ea typeface="Arial"/>
                <a:cs typeface="Arial"/>
                <a:sym typeface="Arial"/>
              </a:rPr>
              <a:t>A standard container that is loaded with virtually any goods, and stays sealed until it reaches final delivery.</a:t>
            </a:r>
          </a:p>
        </p:txBody>
      </p:sp>
      <p:sp>
        <p:nvSpPr>
          <p:cNvPr id="270" name="Shape 270"/>
          <p:cNvSpPr/>
          <p:nvPr/>
        </p:nvSpPr>
        <p:spPr>
          <a:xfrm rot="2700000">
            <a:off x="6367319" y="5039279"/>
            <a:ext cx="1511279" cy="2159"/>
          </a:xfrm>
          <a:custGeom>
            <a:avLst/>
            <a:gdLst/>
            <a:ahLst/>
            <a:cxnLst/>
            <a:rect l="0" t="0" r="0" b="0"/>
            <a:pathLst>
              <a:path w="120000" h="120000" extrusionOk="0">
                <a:moveTo>
                  <a:pt x="0" y="0"/>
                </a:moveTo>
                <a:lnTo>
                  <a:pt x="120000" y="120000"/>
                </a:lnTo>
              </a:path>
            </a:pathLst>
          </a:custGeom>
          <a:noFill/>
          <a:ln w="69825" cap="flat" cmpd="sng">
            <a:solidFill>
              <a:srgbClr val="394D54"/>
            </a:solidFill>
            <a:prstDash val="solid"/>
            <a:miter/>
            <a:headEnd type="triangle" w="lg" len="lg"/>
            <a:tailEnd type="triangle" w="lg" len="lg"/>
          </a:ln>
        </p:spPr>
      </p:sp>
      <p:sp>
        <p:nvSpPr>
          <p:cNvPr id="271" name="Shape 271"/>
          <p:cNvSpPr/>
          <p:nvPr/>
        </p:nvSpPr>
        <p:spPr>
          <a:xfrm rot="-2700000">
            <a:off x="3797280" y="5089320"/>
            <a:ext cx="1511279" cy="2159"/>
          </a:xfrm>
          <a:custGeom>
            <a:avLst/>
            <a:gdLst/>
            <a:ahLst/>
            <a:cxnLst/>
            <a:rect l="0" t="0" r="0" b="0"/>
            <a:pathLst>
              <a:path w="120000" h="120000" extrusionOk="0">
                <a:moveTo>
                  <a:pt x="0" y="0"/>
                </a:moveTo>
                <a:lnTo>
                  <a:pt x="120000" y="120000"/>
                </a:lnTo>
              </a:path>
            </a:pathLst>
          </a:custGeom>
          <a:noFill/>
          <a:ln w="69825" cap="flat" cmpd="sng">
            <a:solidFill>
              <a:srgbClr val="394D54"/>
            </a:solidFill>
            <a:prstDash val="solid"/>
            <a:miter/>
            <a:headEnd type="triangle" w="lg" len="lg"/>
            <a:tailEnd type="triangle" w="lg" len="lg"/>
          </a:ln>
        </p:spPr>
      </p:sp>
      <p:sp>
        <p:nvSpPr>
          <p:cNvPr id="272" name="Shape 272"/>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Solution: Intermodal Shipping Container</a:t>
            </a:r>
          </a:p>
        </p:txBody>
      </p:sp>
    </p:spTree>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Shape 874"/>
          <p:cNvSpPr/>
          <p:nvPr/>
        </p:nvSpPr>
        <p:spPr>
          <a:xfrm>
            <a:off x="560879" y="1471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During the process of building an image Docker will step through the instructions in your Dockerfile executing each in the order specified.</a:t>
            </a:r>
            <a:br>
              <a:rPr lang="en-US" sz="2200" b="0" strike="noStrike">
                <a:solidFill>
                  <a:srgbClr val="000000"/>
                </a:solidFill>
                <a:latin typeface="Calibri"/>
                <a:ea typeface="Calibri"/>
                <a:cs typeface="Calibri"/>
                <a:sym typeface="Calibri"/>
              </a:rPr>
            </a:br>
            <a:r>
              <a:rPr lang="en-US" sz="2200" b="0" strike="noStrike">
                <a:solidFill>
                  <a:srgbClr val="000000"/>
                </a:solidFill>
                <a:latin typeface="Calibri"/>
                <a:ea typeface="Calibri"/>
                <a:cs typeface="Calibri"/>
                <a:sym typeface="Calibri"/>
              </a:rPr>
              <a:t> </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As each instruction is examined Docker will look for an existing image in its cache that it can reuse</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 </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If you do not want to use the cache at all you can use the --no-cache=true option on the docker build command.</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 </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The next slides explain a bit more about build cache</a:t>
            </a:r>
          </a:p>
        </p:txBody>
      </p:sp>
      <p:sp>
        <p:nvSpPr>
          <p:cNvPr id="875" name="Shape 875"/>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Build cache</a:t>
            </a:r>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Shape 880"/>
          <p:cNvSpPr/>
          <p:nvPr/>
        </p:nvSpPr>
        <p:spPr>
          <a:xfrm>
            <a:off x="560879" y="1471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It’s important to understand when it will and will not find an image in the cache</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These are the basic rules:</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 </a:t>
            </a:r>
          </a:p>
          <a:p>
            <a:pPr marL="648000" marR="0" lvl="2" indent="-216199" algn="l" rtl="0">
              <a:lnSpc>
                <a:spcPct val="100000"/>
              </a:lnSpc>
              <a:spcBef>
                <a:spcPts val="0"/>
              </a:spcBef>
              <a:buClr>
                <a:srgbClr val="000000"/>
              </a:buClr>
              <a:buSzPct val="45000"/>
              <a:buFont typeface="Noto Sans Symbols"/>
              <a:buChar char="●"/>
            </a:pPr>
            <a:r>
              <a:rPr lang="en-US" sz="1300" b="0" i="0" u="none" strike="noStrike" cap="none">
                <a:solidFill>
                  <a:srgbClr val="000000"/>
                </a:solidFill>
                <a:latin typeface="Calibri"/>
                <a:ea typeface="Calibri"/>
                <a:cs typeface="Calibri"/>
                <a:sym typeface="Calibri"/>
              </a:rPr>
              <a:t>Starting with a base image that is already in the cache, the next instruction is compared against all child images derived from that base image to see if one of them was built using the exact same instruction. If not, the cache is invalidated.  </a:t>
            </a:r>
          </a:p>
          <a:p>
            <a:pPr marL="648000" marR="0" lvl="2" indent="-216199" algn="l" rtl="0">
              <a:lnSpc>
                <a:spcPct val="100000"/>
              </a:lnSpc>
              <a:spcBef>
                <a:spcPts val="0"/>
              </a:spcBef>
              <a:buClr>
                <a:srgbClr val="000000"/>
              </a:buClr>
              <a:buSzPct val="45000"/>
              <a:buFont typeface="Noto Sans Symbols"/>
              <a:buChar char="●"/>
            </a:pPr>
            <a:r>
              <a:rPr lang="en-US" sz="1300" b="0" i="0" u="none" strike="noStrike" cap="none">
                <a:solidFill>
                  <a:srgbClr val="000000"/>
                </a:solidFill>
                <a:latin typeface="Calibri"/>
                <a:ea typeface="Calibri"/>
                <a:cs typeface="Calibri"/>
                <a:sym typeface="Calibri"/>
              </a:rPr>
              <a:t> </a:t>
            </a:r>
          </a:p>
          <a:p>
            <a:pPr marL="648000" marR="0" lvl="2" indent="-216199" algn="l" rtl="0">
              <a:lnSpc>
                <a:spcPct val="100000"/>
              </a:lnSpc>
              <a:spcBef>
                <a:spcPts val="0"/>
              </a:spcBef>
              <a:buClr>
                <a:srgbClr val="000000"/>
              </a:buClr>
              <a:buSzPct val="45000"/>
              <a:buFont typeface="Noto Sans Symbols"/>
              <a:buChar char="●"/>
            </a:pPr>
            <a:r>
              <a:rPr lang="en-US" sz="1300" b="0" i="0" u="none" strike="noStrike" cap="none">
                <a:solidFill>
                  <a:srgbClr val="000000"/>
                </a:solidFill>
                <a:latin typeface="Calibri"/>
                <a:ea typeface="Calibri"/>
                <a:cs typeface="Calibri"/>
                <a:sym typeface="Calibri"/>
              </a:rPr>
              <a:t>For the ADD and COPY instructions, the contents of the file(s) in the image are examined and a checksum is calculated for each file. The last-modified and last-accessed times of the file(s) are not considered in these checksums. During the cache lookup, the checksum is compared against the checksum in the existing images. If anything has changed in the file(s), such as the contents and metadata, then the cache is invalidated.</a:t>
            </a:r>
          </a:p>
          <a:p>
            <a:pPr marL="648000" marR="0" lvl="2" indent="-216199" algn="l" rtl="0">
              <a:lnSpc>
                <a:spcPct val="100000"/>
              </a:lnSpc>
              <a:spcBef>
                <a:spcPts val="0"/>
              </a:spcBef>
              <a:buClr>
                <a:srgbClr val="000000"/>
              </a:buClr>
              <a:buSzPct val="45000"/>
              <a:buFont typeface="Noto Sans Symbols"/>
              <a:buChar char="●"/>
            </a:pPr>
            <a:r>
              <a:rPr lang="en-US" sz="1300" b="0" i="0" u="none" strike="noStrike" cap="none">
                <a:solidFill>
                  <a:srgbClr val="000000"/>
                </a:solidFill>
                <a:latin typeface="Calibri"/>
                <a:ea typeface="Calibri"/>
                <a:cs typeface="Calibri"/>
                <a:sym typeface="Calibri"/>
              </a:rPr>
              <a:t> </a:t>
            </a:r>
          </a:p>
          <a:p>
            <a:pPr marL="648000" marR="0" lvl="2" indent="-216199" algn="l" rtl="0">
              <a:lnSpc>
                <a:spcPct val="100000"/>
              </a:lnSpc>
              <a:spcBef>
                <a:spcPts val="0"/>
              </a:spcBef>
              <a:buClr>
                <a:srgbClr val="000000"/>
              </a:buClr>
              <a:buSzPct val="45000"/>
              <a:buFont typeface="Noto Sans Symbols"/>
              <a:buChar char="●"/>
            </a:pPr>
            <a:r>
              <a:rPr lang="en-US" sz="1300" b="0" i="0" u="none" strike="noStrike" cap="none">
                <a:solidFill>
                  <a:srgbClr val="000000"/>
                </a:solidFill>
                <a:latin typeface="Calibri"/>
                <a:ea typeface="Calibri"/>
                <a:cs typeface="Calibri"/>
                <a:sym typeface="Calibri"/>
              </a:rPr>
              <a:t>Aside from the ADD and COPY commands, cache checking will not look at the files in the container to determine a cache match. For example, when processing a RUN apt-get -y update command the files updated in the container will not be examined to determine if a cache hit exists. In that case just the command string itself will be used to find a match.</a:t>
            </a:r>
          </a:p>
          <a:p>
            <a:pPr marL="648000" marR="0" lvl="2" indent="-216199" algn="l" rtl="0">
              <a:lnSpc>
                <a:spcPct val="100000"/>
              </a:lnSpc>
              <a:spcBef>
                <a:spcPts val="0"/>
              </a:spcBef>
              <a:buClr>
                <a:srgbClr val="000000"/>
              </a:buClr>
              <a:buSzPct val="45000"/>
              <a:buFont typeface="Noto Sans Symbols"/>
              <a:buChar char="●"/>
            </a:pPr>
            <a:r>
              <a:rPr lang="en-US" sz="1300" b="0" i="0" u="none" strike="noStrike" cap="none">
                <a:solidFill>
                  <a:srgbClr val="000000"/>
                </a:solidFill>
                <a:latin typeface="Calibri"/>
                <a:ea typeface="Calibri"/>
                <a:cs typeface="Calibri"/>
                <a:sym typeface="Calibri"/>
              </a:rPr>
              <a:t> </a:t>
            </a:r>
          </a:p>
          <a:p>
            <a:pPr marL="648000" marR="0" lvl="2" indent="-216199" algn="l" rtl="0">
              <a:lnSpc>
                <a:spcPct val="100000"/>
              </a:lnSpc>
              <a:spcBef>
                <a:spcPts val="0"/>
              </a:spcBef>
              <a:buClr>
                <a:srgbClr val="000000"/>
              </a:buClr>
              <a:buSzPct val="45000"/>
              <a:buFont typeface="Noto Sans Symbols"/>
              <a:buChar char="●"/>
            </a:pPr>
            <a:r>
              <a:rPr lang="en-US" sz="1600" b="1" i="0" u="none" strike="noStrike" cap="none">
                <a:solidFill>
                  <a:srgbClr val="000000"/>
                </a:solidFill>
                <a:latin typeface="Calibri"/>
                <a:ea typeface="Calibri"/>
                <a:cs typeface="Calibri"/>
                <a:sym typeface="Calibri"/>
              </a:rPr>
              <a:t>Once the cache is invalidated, all subsequent Dockerfile commands will generate new images and the cache will not be used.</a:t>
            </a:r>
          </a:p>
        </p:txBody>
      </p:sp>
      <p:sp>
        <p:nvSpPr>
          <p:cNvPr id="881" name="Shape 881"/>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Build cache</a:t>
            </a:r>
          </a:p>
        </p:txBody>
      </p:sp>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Shape 886"/>
          <p:cNvSpPr/>
          <p:nvPr/>
        </p:nvSpPr>
        <p:spPr>
          <a:xfrm>
            <a:off x="560879" y="1471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FROM</a:t>
            </a:r>
          </a:p>
          <a:p>
            <a:pPr marL="1080000" marR="0" lvl="4" indent="-216399" algn="l" rtl="0">
              <a:lnSpc>
                <a:spcPct val="100000"/>
              </a:lnSpc>
              <a:spcBef>
                <a:spcPts val="0"/>
              </a:spcBef>
              <a:buClr>
                <a:srgbClr val="000000"/>
              </a:buClr>
              <a:buSzPct val="45000"/>
              <a:buFont typeface="Noto Sans Symbols"/>
              <a:buChar char="●"/>
            </a:pPr>
            <a:r>
              <a:rPr lang="en-US" sz="1400" b="0" i="0" u="none" strike="noStrike" cap="none">
                <a:solidFill>
                  <a:srgbClr val="000000"/>
                </a:solidFill>
                <a:latin typeface="Calibri"/>
                <a:ea typeface="Calibri"/>
                <a:cs typeface="Calibri"/>
                <a:sym typeface="Calibri"/>
              </a:rPr>
              <a:t>Whenever possible, use current Official Repositories as the basis for your image. We recommend the Debian or ubuntu image since it’s very tightly controlled and kept minimal (currently under 150 mb), while still being a full distribution.</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RUN</a:t>
            </a:r>
          </a:p>
          <a:p>
            <a:pPr marL="1080000" marR="0" lvl="4" indent="-216399" algn="l" rtl="0">
              <a:lnSpc>
                <a:spcPct val="100000"/>
              </a:lnSpc>
              <a:spcBef>
                <a:spcPts val="0"/>
              </a:spcBef>
              <a:buClr>
                <a:srgbClr val="000000"/>
              </a:buClr>
              <a:buSzPct val="45000"/>
              <a:buFont typeface="Noto Sans Symbols"/>
              <a:buChar char="●"/>
            </a:pPr>
            <a:r>
              <a:rPr lang="en-US" sz="1400" b="0" i="0" u="none" strike="noStrike" cap="none">
                <a:solidFill>
                  <a:srgbClr val="000000"/>
                </a:solidFill>
                <a:latin typeface="Calibri"/>
                <a:ea typeface="Calibri"/>
                <a:cs typeface="Calibri"/>
                <a:sym typeface="Calibri"/>
              </a:rPr>
              <a:t>As always, to make your Dockerfile more readable, understandable, and maintainable, split long or complex RUN statements on multiple lines separated with backslashes.</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Apt-get</a:t>
            </a:r>
          </a:p>
          <a:p>
            <a:pPr marL="1080000" marR="0" lvl="4" indent="-216399" algn="l" rtl="0">
              <a:lnSpc>
                <a:spcPct val="100000"/>
              </a:lnSpc>
              <a:spcBef>
                <a:spcPts val="0"/>
              </a:spcBef>
              <a:buClr>
                <a:srgbClr val="000000"/>
              </a:buClr>
              <a:buSzPct val="45000"/>
              <a:buFont typeface="Noto Sans Symbols"/>
              <a:buChar char="●"/>
            </a:pPr>
            <a:r>
              <a:rPr lang="en-US" sz="1400" b="0" i="0" u="none" strike="noStrike" cap="none">
                <a:solidFill>
                  <a:srgbClr val="000000"/>
                </a:solidFill>
                <a:latin typeface="Calibri"/>
                <a:ea typeface="Calibri"/>
                <a:cs typeface="Calibri"/>
                <a:sym typeface="Calibri"/>
              </a:rPr>
              <a:t>Probably the most common use-case for RUN is an application of apt-get. The RUN apt-get command, because it installs packages, has several gotchas to look out for.</a:t>
            </a:r>
          </a:p>
          <a:p>
            <a:pPr marL="1080000" marR="0" lvl="4" indent="-216399" algn="l" rtl="0">
              <a:lnSpc>
                <a:spcPct val="100000"/>
              </a:lnSpc>
              <a:spcBef>
                <a:spcPts val="0"/>
              </a:spcBef>
              <a:buClr>
                <a:srgbClr val="000000"/>
              </a:buClr>
              <a:buSzPct val="45000"/>
              <a:buFont typeface="Noto Sans Symbols"/>
              <a:buChar char="●"/>
            </a:pPr>
            <a:r>
              <a:rPr lang="en-US" sz="1400" b="0" i="0" u="none" strike="noStrike" cap="none">
                <a:solidFill>
                  <a:srgbClr val="000000"/>
                </a:solidFill>
                <a:latin typeface="Calibri"/>
                <a:ea typeface="Calibri"/>
                <a:cs typeface="Calibri"/>
                <a:sym typeface="Calibri"/>
              </a:rPr>
              <a:t> </a:t>
            </a:r>
          </a:p>
          <a:p>
            <a:pPr marL="1296000" marR="0" lvl="5" indent="-216499" algn="l" rtl="0">
              <a:lnSpc>
                <a:spcPct val="100000"/>
              </a:lnSpc>
              <a:spcBef>
                <a:spcPts val="0"/>
              </a:spcBef>
              <a:buClr>
                <a:srgbClr val="000000"/>
              </a:buClr>
              <a:buSzPct val="45000"/>
              <a:buFont typeface="Noto Sans Symbols"/>
              <a:buChar char="●"/>
            </a:pPr>
            <a:r>
              <a:rPr lang="en-US" sz="1400" b="0" i="0" u="none" strike="noStrike" cap="none">
                <a:solidFill>
                  <a:srgbClr val="000000"/>
                </a:solidFill>
                <a:latin typeface="Calibri"/>
                <a:ea typeface="Calibri"/>
                <a:cs typeface="Calibri"/>
                <a:sym typeface="Calibri"/>
              </a:rPr>
              <a:t>You should </a:t>
            </a:r>
            <a:r>
              <a:rPr lang="en-US" sz="1400" b="1" i="0" u="none" strike="noStrike" cap="none">
                <a:solidFill>
                  <a:srgbClr val="000000"/>
                </a:solidFill>
                <a:latin typeface="Calibri"/>
                <a:ea typeface="Calibri"/>
                <a:cs typeface="Calibri"/>
                <a:sym typeface="Calibri"/>
              </a:rPr>
              <a:t>avoid</a:t>
            </a:r>
            <a:r>
              <a:rPr lang="en-US" sz="1400" b="0" i="0" u="none" strike="noStrike" cap="none">
                <a:solidFill>
                  <a:srgbClr val="000000"/>
                </a:solidFill>
                <a:latin typeface="Calibri"/>
                <a:ea typeface="Calibri"/>
                <a:cs typeface="Calibri"/>
                <a:sym typeface="Calibri"/>
              </a:rPr>
              <a:t> RUN </a:t>
            </a:r>
            <a:r>
              <a:rPr lang="en-US" sz="1400" b="1" i="0" u="none" strike="noStrike" cap="none">
                <a:solidFill>
                  <a:srgbClr val="000000"/>
                </a:solidFill>
                <a:latin typeface="Calibri"/>
                <a:ea typeface="Calibri"/>
                <a:cs typeface="Calibri"/>
                <a:sym typeface="Calibri"/>
              </a:rPr>
              <a:t>apt-get upgrade</a:t>
            </a:r>
            <a:r>
              <a:rPr lang="en-US" sz="1400" b="0" i="0" u="none" strike="noStrike" cap="none">
                <a:solidFill>
                  <a:srgbClr val="000000"/>
                </a:solidFill>
                <a:latin typeface="Calibri"/>
                <a:ea typeface="Calibri"/>
                <a:cs typeface="Calibri"/>
                <a:sym typeface="Calibri"/>
              </a:rPr>
              <a:t> or </a:t>
            </a:r>
            <a:r>
              <a:rPr lang="en-US" sz="1400" b="1" i="0" u="none" strike="noStrike" cap="none">
                <a:solidFill>
                  <a:srgbClr val="000000"/>
                </a:solidFill>
                <a:latin typeface="Calibri"/>
                <a:ea typeface="Calibri"/>
                <a:cs typeface="Calibri"/>
                <a:sym typeface="Calibri"/>
              </a:rPr>
              <a:t>dist-upgrade</a:t>
            </a:r>
          </a:p>
          <a:p>
            <a:pPr marL="1296000" marR="0" lvl="5" indent="-216499" algn="l" rtl="0">
              <a:lnSpc>
                <a:spcPct val="100000"/>
              </a:lnSpc>
              <a:spcBef>
                <a:spcPts val="0"/>
              </a:spcBef>
              <a:buClr>
                <a:srgbClr val="000000"/>
              </a:buClr>
              <a:buSzPct val="45000"/>
              <a:buFont typeface="Noto Sans Symbols"/>
              <a:buChar char="●"/>
            </a:pPr>
            <a:r>
              <a:rPr lang="en-US" sz="1400" b="0" i="0" u="none" strike="noStrike" cap="none">
                <a:solidFill>
                  <a:srgbClr val="000000"/>
                </a:solidFill>
                <a:latin typeface="Calibri"/>
                <a:ea typeface="Calibri"/>
                <a:cs typeface="Calibri"/>
                <a:sym typeface="Calibri"/>
              </a:rPr>
              <a:t>If you know there’s a particular package, foo, that needs to be updated, use apt-get install -y foo</a:t>
            </a:r>
          </a:p>
          <a:p>
            <a:pPr marL="1296000" marR="0" lvl="5" indent="-216499" algn="l" rtl="0">
              <a:lnSpc>
                <a:spcPct val="100000"/>
              </a:lnSpc>
              <a:spcBef>
                <a:spcPts val="0"/>
              </a:spcBef>
              <a:buClr>
                <a:srgbClr val="000000"/>
              </a:buClr>
              <a:buSzPct val="45000"/>
              <a:buFont typeface="Noto Sans Symbols"/>
              <a:buChar char="●"/>
            </a:pPr>
            <a:r>
              <a:rPr lang="en-US" sz="1400" b="0" i="0" u="none" strike="noStrike" cap="none">
                <a:solidFill>
                  <a:srgbClr val="000000"/>
                </a:solidFill>
                <a:latin typeface="Calibri"/>
                <a:ea typeface="Calibri"/>
                <a:cs typeface="Calibri"/>
                <a:sym typeface="Calibri"/>
              </a:rPr>
              <a:t>Always combine RUN apt-get update with apt-get install in the same RUN statement</a:t>
            </a:r>
          </a:p>
          <a:p>
            <a:pPr marL="1296000" marR="0" lvl="5" indent="-216499" algn="l" rtl="0">
              <a:lnSpc>
                <a:spcPct val="100000"/>
              </a:lnSpc>
              <a:spcBef>
                <a:spcPts val="0"/>
              </a:spcBef>
              <a:buClr>
                <a:srgbClr val="000000"/>
              </a:buClr>
              <a:buSzPct val="45000"/>
              <a:buFont typeface="Noto Sans Symbols"/>
              <a:buChar char="●"/>
            </a:pPr>
            <a:r>
              <a:rPr lang="en-US" sz="1400" b="0" i="0" u="none" strike="noStrike" cap="none">
                <a:solidFill>
                  <a:srgbClr val="000000"/>
                </a:solidFill>
                <a:latin typeface="Calibri"/>
                <a:ea typeface="Calibri"/>
                <a:cs typeface="Calibri"/>
                <a:sym typeface="Calibri"/>
              </a:rPr>
              <a:t>Using apt-get update alone in a RUN statement causes caching issues and subsequent apt-get install instructions fail → If you run apt-get update as separate statements it will be cached and you will get old and outdated version</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 </a:t>
            </a:r>
          </a:p>
        </p:txBody>
      </p:sp>
      <p:sp>
        <p:nvSpPr>
          <p:cNvPr id="887" name="Shape 887"/>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The Dockerfile instructions – Best practices</a:t>
            </a:r>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Shape 892"/>
          <p:cNvSpPr/>
          <p:nvPr/>
        </p:nvSpPr>
        <p:spPr>
          <a:xfrm>
            <a:off x="560879" y="1471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CMD</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The CMD instruction should be used to run the software contained by your image, along with any arguments. </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CMD should almost always be used in the form of CMD [“executable”, “param1”, “param2”…]</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EXPOSE</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The EXPOSE instruction indicates the ports on which a container will listen for connections. </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Consequently, you should use the common, traditional port for your application</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ENV</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order to make new software easier to run, you can use ENV to update the PATH environment variable for the software your container installs.</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For example, ENV PATH /usr/local/nginx/bin:$PATH will ensure that CMD [“nginx”] just works</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The ENV instruction is also useful for providing required environment variables specific to services you wish to containerize, such as Postgres’s PGDATA..</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Lastly, ENV can also be used to set commonly used version numbers so that version bumps are easier to maintain, as seen in the following example:</a:t>
            </a:r>
          </a:p>
        </p:txBody>
      </p:sp>
      <p:sp>
        <p:nvSpPr>
          <p:cNvPr id="893" name="Shape 893"/>
          <p:cNvSpPr txBox="1"/>
          <p:nvPr/>
        </p:nvSpPr>
        <p:spPr>
          <a:xfrm>
            <a:off x="1941119" y="5325839"/>
            <a:ext cx="6217919" cy="1058759"/>
          </a:xfrm>
          <a:prstGeom prst="rect">
            <a:avLst/>
          </a:prstGeom>
          <a:noFill/>
          <a:ln w="9525" cap="flat" cmpd="sng">
            <a:solidFill>
              <a:srgbClr val="000000"/>
            </a:solidFill>
            <a:prstDash val="solid"/>
            <a:round/>
            <a:headEnd type="none" w="med" len="med"/>
            <a:tailEnd type="none" w="med" len="med"/>
          </a:ln>
        </p:spPr>
        <p:txBody>
          <a:bodyPr lIns="90000" tIns="45000" rIns="90000" bIns="45000" anchor="t" anchorCtr="0">
            <a:noAutofit/>
          </a:bodyPr>
          <a:lstStyle/>
          <a:p>
            <a:pPr marL="0" marR="0" lvl="0" indent="0" algn="l" rtl="0">
              <a:spcBef>
                <a:spcPts val="0"/>
              </a:spcBef>
              <a:buSzPct val="25000"/>
              <a:buNone/>
            </a:pPr>
            <a:r>
              <a:rPr lang="en-US" sz="1300" b="0" strike="noStrike">
                <a:solidFill>
                  <a:srgbClr val="000000"/>
                </a:solidFill>
                <a:latin typeface="Arial"/>
                <a:ea typeface="Arial"/>
                <a:cs typeface="Arial"/>
                <a:sym typeface="Arial"/>
              </a:rPr>
              <a:t>ENV </a:t>
            </a:r>
            <a:r>
              <a:rPr lang="en-US" sz="1300" b="1" strike="noStrike">
                <a:solidFill>
                  <a:srgbClr val="000000"/>
                </a:solidFill>
                <a:latin typeface="Arial"/>
                <a:ea typeface="Arial"/>
                <a:cs typeface="Arial"/>
                <a:sym typeface="Arial"/>
              </a:rPr>
              <a:t>PG_MAJOR</a:t>
            </a:r>
            <a:r>
              <a:rPr lang="en-US" sz="1300" b="0" strike="noStrike">
                <a:solidFill>
                  <a:srgbClr val="000000"/>
                </a:solidFill>
                <a:latin typeface="Arial"/>
                <a:ea typeface="Arial"/>
                <a:cs typeface="Arial"/>
                <a:sym typeface="Arial"/>
              </a:rPr>
              <a:t> 9.3</a:t>
            </a:r>
          </a:p>
          <a:p>
            <a:pPr marL="0" marR="0" lvl="0" indent="0" algn="l" rtl="0">
              <a:spcBef>
                <a:spcPts val="0"/>
              </a:spcBef>
              <a:buSzPct val="25000"/>
              <a:buNone/>
            </a:pPr>
            <a:r>
              <a:rPr lang="en-US" sz="1300" b="0" strike="noStrike">
                <a:solidFill>
                  <a:srgbClr val="000000"/>
                </a:solidFill>
                <a:latin typeface="Arial"/>
                <a:ea typeface="Arial"/>
                <a:cs typeface="Arial"/>
                <a:sym typeface="Arial"/>
              </a:rPr>
              <a:t>ENV </a:t>
            </a:r>
            <a:r>
              <a:rPr lang="en-US" sz="1300" b="1" strike="noStrike">
                <a:solidFill>
                  <a:srgbClr val="000000"/>
                </a:solidFill>
                <a:latin typeface="Arial"/>
                <a:ea typeface="Arial"/>
                <a:cs typeface="Arial"/>
                <a:sym typeface="Arial"/>
              </a:rPr>
              <a:t>PG_VERSION</a:t>
            </a:r>
            <a:r>
              <a:rPr lang="en-US" sz="1300" b="0" strike="noStrike">
                <a:solidFill>
                  <a:srgbClr val="000000"/>
                </a:solidFill>
                <a:latin typeface="Arial"/>
                <a:ea typeface="Arial"/>
                <a:cs typeface="Arial"/>
                <a:sym typeface="Arial"/>
              </a:rPr>
              <a:t> 9.3.4</a:t>
            </a:r>
          </a:p>
          <a:p>
            <a:pPr marL="0" marR="0" lvl="0" indent="0" algn="l" rtl="0">
              <a:spcBef>
                <a:spcPts val="0"/>
              </a:spcBef>
              <a:buSzPct val="25000"/>
              <a:buNone/>
            </a:pPr>
            <a:r>
              <a:rPr lang="en-US" sz="1300" b="0" strike="noStrike">
                <a:solidFill>
                  <a:srgbClr val="000000"/>
                </a:solidFill>
                <a:latin typeface="Arial"/>
                <a:ea typeface="Arial"/>
                <a:cs typeface="Arial"/>
                <a:sym typeface="Arial"/>
              </a:rPr>
              <a:t>RUN curl -SL http://example.com/postgres-$</a:t>
            </a:r>
            <a:r>
              <a:rPr lang="en-US" sz="1300" b="1" strike="noStrike">
                <a:solidFill>
                  <a:srgbClr val="000000"/>
                </a:solidFill>
                <a:latin typeface="Arial"/>
                <a:ea typeface="Arial"/>
                <a:cs typeface="Arial"/>
                <a:sym typeface="Arial"/>
              </a:rPr>
              <a:t>PG_VERSION</a:t>
            </a:r>
            <a:r>
              <a:rPr lang="en-US" sz="1300" b="0" strike="noStrike">
                <a:solidFill>
                  <a:srgbClr val="000000"/>
                </a:solidFill>
                <a:latin typeface="Arial"/>
                <a:ea typeface="Arial"/>
                <a:cs typeface="Arial"/>
                <a:sym typeface="Arial"/>
              </a:rPr>
              <a:t>.tar.xz | tar -xJC /usr/src/postgress &amp;&amp; …</a:t>
            </a:r>
          </a:p>
          <a:p>
            <a:pPr marL="0" marR="0" lvl="0" indent="0" algn="l" rtl="0">
              <a:spcBef>
                <a:spcPts val="0"/>
              </a:spcBef>
              <a:buSzPct val="25000"/>
              <a:buNone/>
            </a:pPr>
            <a:r>
              <a:rPr lang="en-US" sz="1300" b="0" strike="noStrike">
                <a:solidFill>
                  <a:srgbClr val="000000"/>
                </a:solidFill>
                <a:latin typeface="Arial"/>
                <a:ea typeface="Arial"/>
                <a:cs typeface="Arial"/>
                <a:sym typeface="Arial"/>
              </a:rPr>
              <a:t>ENV PATH /usr/local/postgres-$</a:t>
            </a:r>
            <a:r>
              <a:rPr lang="en-US" sz="1300" b="1" strike="noStrike">
                <a:solidFill>
                  <a:srgbClr val="000000"/>
                </a:solidFill>
                <a:latin typeface="Arial"/>
                <a:ea typeface="Arial"/>
                <a:cs typeface="Arial"/>
                <a:sym typeface="Arial"/>
              </a:rPr>
              <a:t>PG_MAJOR</a:t>
            </a:r>
            <a:r>
              <a:rPr lang="en-US" sz="1300" b="0" strike="noStrike">
                <a:solidFill>
                  <a:srgbClr val="000000"/>
                </a:solidFill>
                <a:latin typeface="Arial"/>
                <a:ea typeface="Arial"/>
                <a:cs typeface="Arial"/>
                <a:sym typeface="Arial"/>
              </a:rPr>
              <a:t>/bin:$PATH</a:t>
            </a:r>
          </a:p>
        </p:txBody>
      </p:sp>
      <p:sp>
        <p:nvSpPr>
          <p:cNvPr id="894" name="Shape 894"/>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The Dockerfile instructions – Best practices</a:t>
            </a:r>
          </a:p>
        </p:txBody>
      </p:sp>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Shape 899"/>
          <p:cNvSpPr/>
          <p:nvPr/>
        </p:nvSpPr>
        <p:spPr>
          <a:xfrm>
            <a:off x="560879" y="1471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ADD or COPY</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Although ADD and COPY are functionally similar, COPY is preferred.</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it’s more transparent than ADD</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COPY only supports the basic copying of local files into the container, while ADD has some features (like local-only tar extraction and remote URL support) that are not immediately obvious. </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If you have multiple Dockerfile steps that use different files, COPY them individually, rather than all at once.</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This will ensure that each step’s build cache is only invalidated on change</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 </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ENTRYPOINT</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The best use for ENTRYPOINT is to set the image’s main command, allowing that image to be run as though it was that command (and then use CMD as the default flags)</a:t>
            </a:r>
          </a:p>
          <a:p>
            <a:pPr marL="1512000" marR="0" lvl="6" indent="-2165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Example:</a:t>
            </a:r>
          </a:p>
          <a:p>
            <a:pPr marL="1728000" marR="0" lvl="7" indent="-216699" algn="l" rtl="0">
              <a:lnSpc>
                <a:spcPct val="100000"/>
              </a:lnSpc>
              <a:spcBef>
                <a:spcPts val="0"/>
              </a:spcBef>
              <a:buClr>
                <a:srgbClr val="000000"/>
              </a:buClr>
              <a:buSzPct val="45000"/>
              <a:buFont typeface="Noto Sans Symbols"/>
              <a:buChar char="●"/>
            </a:pPr>
            <a:r>
              <a:rPr lang="en-US" sz="1400" b="0" i="0" u="none" strike="noStrike" cap="none">
                <a:solidFill>
                  <a:srgbClr val="000000"/>
                </a:solidFill>
                <a:latin typeface="Calibri"/>
                <a:ea typeface="Calibri"/>
                <a:cs typeface="Calibri"/>
                <a:sym typeface="Calibri"/>
              </a:rPr>
              <a:t>ENTRYPOINT ["s3cmd"]</a:t>
            </a:r>
            <a:br>
              <a:rPr lang="en-US" sz="1400" b="0" i="0" u="none" strike="noStrike" cap="none">
                <a:solidFill>
                  <a:srgbClr val="000000"/>
                </a:solidFill>
                <a:latin typeface="Calibri"/>
                <a:ea typeface="Calibri"/>
                <a:cs typeface="Calibri"/>
                <a:sym typeface="Calibri"/>
              </a:rPr>
            </a:br>
            <a:r>
              <a:rPr lang="en-US" sz="1400" b="0" i="0" u="none" strike="noStrike" cap="none">
                <a:solidFill>
                  <a:srgbClr val="000000"/>
                </a:solidFill>
                <a:latin typeface="Calibri"/>
                <a:ea typeface="Calibri"/>
                <a:cs typeface="Calibri"/>
                <a:sym typeface="Calibri"/>
              </a:rPr>
              <a:t>CMD ["--help"]</a:t>
            </a:r>
          </a:p>
          <a:p>
            <a:pPr marL="1728000" marR="0" lvl="7" indent="-2166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Now we can run : docker run s3cmd ls s3://mybucket</a:t>
            </a:r>
            <a:br>
              <a:rPr lang="en-US" sz="1500" b="0" i="0" u="none" strike="noStrike" cap="none">
                <a:solidFill>
                  <a:srgbClr val="000000"/>
                </a:solidFill>
                <a:latin typeface="Calibri"/>
                <a:ea typeface="Calibri"/>
                <a:cs typeface="Calibri"/>
                <a:sym typeface="Calibri"/>
              </a:rPr>
            </a:br>
            <a:r>
              <a:rPr lang="en-US" sz="1500" b="0" i="0" u="none" strike="noStrike" cap="none">
                <a:solidFill>
                  <a:srgbClr val="000000"/>
                </a:solidFill>
                <a:latin typeface="Calibri"/>
                <a:ea typeface="Calibri"/>
                <a:cs typeface="Calibri"/>
                <a:sym typeface="Calibri"/>
              </a:rPr>
              <a:t> </a:t>
            </a:r>
          </a:p>
          <a:p>
            <a:pPr marR="0" lvl="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900" name="Shape 900"/>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The Dockerfile instructions – Best practices</a:t>
            </a:r>
          </a:p>
        </p:txBody>
      </p:sp>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Shape 905"/>
          <p:cNvSpPr/>
          <p:nvPr/>
        </p:nvSpPr>
        <p:spPr>
          <a:xfrm>
            <a:off x="560879" y="1471320"/>
            <a:ext cx="10972440" cy="4936680"/>
          </a:xfrm>
          <a:prstGeom prst="rect">
            <a:avLst/>
          </a:prstGeom>
          <a:noFill/>
          <a:ln>
            <a:noFill/>
          </a:ln>
        </p:spPr>
        <p:txBody>
          <a:bodyPr lIns="91425" tIns="45700" rIns="91425" bIns="45700" anchor="t" anchorCtr="0">
            <a:noAutofit/>
          </a:bodyPr>
          <a:lstStyle/>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VOLUME</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The VOLUME instruction should be used to expose any database storage area, configuration storage or files/folders created by your docker container</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You are </a:t>
            </a:r>
            <a:r>
              <a:rPr lang="en-US" sz="1500" b="1" i="0" u="none" strike="noStrike" cap="none">
                <a:solidFill>
                  <a:srgbClr val="000000"/>
                </a:solidFill>
                <a:latin typeface="Calibri"/>
                <a:ea typeface="Calibri"/>
                <a:cs typeface="Calibri"/>
                <a:sym typeface="Calibri"/>
              </a:rPr>
              <a:t>strongly</a:t>
            </a:r>
            <a:r>
              <a:rPr lang="en-US" sz="1500" b="0" i="0" u="none" strike="noStrike" cap="none">
                <a:solidFill>
                  <a:srgbClr val="000000"/>
                </a:solidFill>
                <a:latin typeface="Calibri"/>
                <a:ea typeface="Calibri"/>
                <a:cs typeface="Calibri"/>
                <a:sym typeface="Calibri"/>
              </a:rPr>
              <a:t> encouraged to use VOLUME for any mutable and/or user-serviceable parts of your image.</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USER</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If a service can run without privileges, use USER to change to a non-root user</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Start by creating the user and group in the Dockerfile with something like:</a:t>
            </a:r>
          </a:p>
          <a:p>
            <a:pPr marL="1296000" marR="0" lvl="5" indent="-216499" algn="l" rtl="0">
              <a:lnSpc>
                <a:spcPct val="100000"/>
              </a:lnSpc>
              <a:spcBef>
                <a:spcPts val="0"/>
              </a:spcBef>
              <a:buClr>
                <a:srgbClr val="000000"/>
              </a:buClr>
              <a:buSzPct val="45000"/>
              <a:buFont typeface="Noto Sans Symbols"/>
              <a:buChar char="●"/>
            </a:pPr>
            <a:r>
              <a:rPr lang="en-US" sz="1500" b="1" i="0" u="none" strike="noStrike" cap="none">
                <a:solidFill>
                  <a:srgbClr val="000000"/>
                </a:solidFill>
                <a:latin typeface="Calibri"/>
                <a:ea typeface="Calibri"/>
                <a:cs typeface="Calibri"/>
                <a:sym typeface="Calibri"/>
              </a:rPr>
              <a:t>RUN</a:t>
            </a:r>
            <a:r>
              <a:rPr lang="en-US" sz="1500" b="0" i="0" u="none" strike="noStrike" cap="none">
                <a:solidFill>
                  <a:srgbClr val="000000"/>
                </a:solidFill>
                <a:latin typeface="Calibri"/>
                <a:ea typeface="Calibri"/>
                <a:cs typeface="Calibri"/>
                <a:sym typeface="Calibri"/>
              </a:rPr>
              <a:t> groupadd -r postgres &amp;&amp; useradd -r -g postgres postgres</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You should avoid installing or using sudo since it has unpredictable TTY and signal-forwarding behavior that can cause more problems than it solves</a:t>
            </a:r>
          </a:p>
          <a:p>
            <a:pPr marL="341280" marR="0" lvl="0" indent="-341280" algn="l" rtl="0">
              <a:lnSpc>
                <a:spcPct val="100000"/>
              </a:lnSpc>
              <a:spcBef>
                <a:spcPts val="0"/>
              </a:spcBef>
              <a:buClr>
                <a:srgbClr val="000000"/>
              </a:buClr>
              <a:buSzPct val="100000"/>
              <a:buFont typeface="Arial"/>
              <a:buChar char="•"/>
            </a:pPr>
            <a:r>
              <a:rPr lang="en-US" sz="2200" b="0" strike="noStrike">
                <a:solidFill>
                  <a:srgbClr val="000000"/>
                </a:solidFill>
                <a:latin typeface="Calibri"/>
                <a:ea typeface="Calibri"/>
                <a:cs typeface="Calibri"/>
                <a:sym typeface="Calibri"/>
              </a:rPr>
              <a:t>WORKDIR</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For clarity and reliability, you should always use absolute paths for your WORKDIR</a:t>
            </a:r>
          </a:p>
          <a:p>
            <a:pPr marL="1080000" marR="0" lvl="4" indent="-216399" algn="l" rtl="0">
              <a:lnSpc>
                <a:spcPct val="100000"/>
              </a:lnSpc>
              <a:spcBef>
                <a:spcPts val="0"/>
              </a:spcBef>
              <a:buClr>
                <a:srgbClr val="000000"/>
              </a:buClr>
              <a:buSzPct val="45000"/>
              <a:buFont typeface="Noto Sans Symbols"/>
              <a:buChar char="●"/>
            </a:pPr>
            <a:r>
              <a:rPr lang="en-US" sz="1500" b="0" i="0" u="none" strike="noStrike" cap="none">
                <a:solidFill>
                  <a:srgbClr val="000000"/>
                </a:solidFill>
                <a:latin typeface="Calibri"/>
                <a:ea typeface="Calibri"/>
                <a:cs typeface="Calibri"/>
                <a:sym typeface="Calibri"/>
              </a:rPr>
              <a:t>use WORKDIR instead of proliferating instructions like RUN cd … &amp;&amp; do-something, which are hard to read, troubleshoot, and maintain.</a:t>
            </a:r>
          </a:p>
          <a:p>
            <a:pPr marR="0" lvl="0" algn="l" rtl="0">
              <a:lnSpc>
                <a:spcPct val="100000"/>
              </a:lnSpc>
              <a:spcBef>
                <a:spcPts val="0"/>
              </a:spcBef>
              <a:buNone/>
            </a:pPr>
            <a:endParaRPr sz="1800" b="0" strike="noStrike">
              <a:solidFill>
                <a:srgbClr val="000000"/>
              </a:solidFill>
              <a:latin typeface="Arial"/>
              <a:ea typeface="Arial"/>
              <a:cs typeface="Arial"/>
              <a:sym typeface="Arial"/>
            </a:endParaRPr>
          </a:p>
        </p:txBody>
      </p:sp>
      <p:sp>
        <p:nvSpPr>
          <p:cNvPr id="906" name="Shape 906"/>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The Dockerfile instructions – Best practices</a:t>
            </a:r>
          </a:p>
        </p:txBody>
      </p:sp>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Shape 911"/>
          <p:cNvSpPr txBox="1"/>
          <p:nvPr/>
        </p:nvSpPr>
        <p:spPr>
          <a:xfrm>
            <a:off x="838079" y="1267920"/>
            <a:ext cx="10515239" cy="4908599"/>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rgbClr val="394D54"/>
              </a:buClr>
              <a:buSzPct val="100000"/>
              <a:buFont typeface="Arial"/>
              <a:buChar char="•"/>
            </a:pPr>
            <a:r>
              <a:rPr lang="en-US" sz="2800" b="0" u="sng" strike="noStrike">
                <a:solidFill>
                  <a:schemeClr val="hlink"/>
                </a:solidFill>
                <a:latin typeface="Cabin"/>
                <a:ea typeface="Cabin"/>
                <a:cs typeface="Cabin"/>
                <a:sym typeface="Cabin"/>
                <a:hlinkClick r:id="rId3"/>
              </a:rPr>
              <a:t>www.docker.io</a:t>
            </a:r>
            <a:r>
              <a:rPr lang="en-US" sz="2800" b="0" strike="noStrike">
                <a:solidFill>
                  <a:srgbClr val="394D54"/>
                </a:solidFill>
                <a:latin typeface="Cabin"/>
                <a:ea typeface="Cabin"/>
                <a:cs typeface="Cabin"/>
                <a:sym typeface="Cabin"/>
              </a:rPr>
              <a:t>:</a:t>
            </a:r>
          </a:p>
          <a:p>
            <a:pPr marL="685800" marR="0" lvl="1" indent="-228600" algn="l" rtl="0">
              <a:lnSpc>
                <a:spcPct val="90000"/>
              </a:lnSpc>
              <a:spcBef>
                <a:spcPts val="0"/>
              </a:spcBef>
              <a:buClr>
                <a:srgbClr val="253232"/>
              </a:buClr>
              <a:buSzPct val="100000"/>
              <a:buFont typeface="Arial"/>
              <a:buChar char="•"/>
            </a:pPr>
            <a:r>
              <a:rPr lang="en-US" sz="2400" b="0" i="0" u="none" strike="noStrike" cap="none">
                <a:solidFill>
                  <a:srgbClr val="253232"/>
                </a:solidFill>
                <a:latin typeface="Cabin"/>
                <a:ea typeface="Cabin"/>
                <a:cs typeface="Cabin"/>
                <a:sym typeface="Cabin"/>
              </a:rPr>
              <a:t>Documentation</a:t>
            </a:r>
          </a:p>
          <a:p>
            <a:pPr marL="685800" marR="0" lvl="1" indent="-228600" algn="l" rtl="0">
              <a:lnSpc>
                <a:spcPct val="90000"/>
              </a:lnSpc>
              <a:spcBef>
                <a:spcPts val="0"/>
              </a:spcBef>
              <a:buClr>
                <a:srgbClr val="253232"/>
              </a:buClr>
              <a:buSzPct val="100000"/>
              <a:buFont typeface="Arial"/>
              <a:buChar char="•"/>
            </a:pPr>
            <a:r>
              <a:rPr lang="en-US" sz="2400" b="0" i="0" u="none" strike="noStrike" cap="none">
                <a:solidFill>
                  <a:srgbClr val="253232"/>
                </a:solidFill>
                <a:latin typeface="Cabin"/>
                <a:ea typeface="Cabin"/>
                <a:cs typeface="Cabin"/>
                <a:sym typeface="Cabin"/>
              </a:rPr>
              <a:t>Getting started: interactive tutorial, installation instructions, getting started guide, </a:t>
            </a:r>
          </a:p>
          <a:p>
            <a:pPr marL="685800" marR="0" lvl="1" indent="-228600" algn="l" rtl="0">
              <a:lnSpc>
                <a:spcPct val="90000"/>
              </a:lnSpc>
              <a:spcBef>
                <a:spcPts val="0"/>
              </a:spcBef>
              <a:buClr>
                <a:srgbClr val="253232"/>
              </a:buClr>
              <a:buSzPct val="100000"/>
              <a:buFont typeface="Arial"/>
              <a:buChar char="•"/>
            </a:pPr>
            <a:r>
              <a:rPr lang="en-US" sz="2400" b="0" i="0" u="none" strike="noStrike" cap="none">
                <a:solidFill>
                  <a:srgbClr val="253232"/>
                </a:solidFill>
                <a:latin typeface="Cabin"/>
                <a:ea typeface="Cabin"/>
                <a:cs typeface="Cabin"/>
                <a:sym typeface="Cabin"/>
              </a:rPr>
              <a:t>About: Introductory whitepaper: </a:t>
            </a:r>
            <a:r>
              <a:rPr lang="en-US" sz="2400" b="0" i="0" u="sng" strike="noStrike" cap="none">
                <a:solidFill>
                  <a:schemeClr val="hlink"/>
                </a:solidFill>
                <a:latin typeface="Cabin"/>
                <a:ea typeface="Cabin"/>
                <a:cs typeface="Cabin"/>
                <a:sym typeface="Cabin"/>
                <a:hlinkClick r:id="rId4"/>
              </a:rPr>
              <a:t>http://www.docker.io/the-whole-story/</a:t>
            </a:r>
          </a:p>
          <a:p>
            <a:pPr marL="228600" marR="0" lvl="0" indent="-228600" algn="l" rtl="0">
              <a:lnSpc>
                <a:spcPct val="90000"/>
              </a:lnSpc>
              <a:spcBef>
                <a:spcPts val="0"/>
              </a:spcBef>
              <a:buClr>
                <a:srgbClr val="394D54"/>
              </a:buClr>
              <a:buSzPct val="100000"/>
              <a:buFont typeface="Arial"/>
              <a:buChar char="•"/>
            </a:pPr>
            <a:r>
              <a:rPr lang="en-US" sz="2800" b="0" strike="noStrike">
                <a:solidFill>
                  <a:srgbClr val="394D54"/>
                </a:solidFill>
                <a:latin typeface="Cabin"/>
                <a:ea typeface="Cabin"/>
                <a:cs typeface="Cabin"/>
                <a:sym typeface="Cabin"/>
              </a:rPr>
              <a:t>Github: dotcloud/docker</a:t>
            </a:r>
          </a:p>
          <a:p>
            <a:pPr marL="228600" marR="0" lvl="0" indent="-228600" algn="l" rtl="0">
              <a:lnSpc>
                <a:spcPct val="90000"/>
              </a:lnSpc>
              <a:spcBef>
                <a:spcPts val="0"/>
              </a:spcBef>
              <a:buClr>
                <a:srgbClr val="394D54"/>
              </a:buClr>
              <a:buSzPct val="100000"/>
              <a:buFont typeface="Arial"/>
              <a:buChar char="•"/>
            </a:pPr>
            <a:r>
              <a:rPr lang="en-US" sz="2800" b="0" strike="noStrike">
                <a:solidFill>
                  <a:srgbClr val="394D54"/>
                </a:solidFill>
                <a:latin typeface="Cabin"/>
                <a:ea typeface="Cabin"/>
                <a:cs typeface="Cabin"/>
                <a:sym typeface="Cabin"/>
              </a:rPr>
              <a:t>IRC: freenode/#docker</a:t>
            </a:r>
          </a:p>
          <a:p>
            <a:pPr marL="228600" marR="0" lvl="0" indent="-228600" algn="l" rtl="0">
              <a:lnSpc>
                <a:spcPct val="90000"/>
              </a:lnSpc>
              <a:spcBef>
                <a:spcPts val="0"/>
              </a:spcBef>
              <a:buClr>
                <a:srgbClr val="394D54"/>
              </a:buClr>
              <a:buSzPct val="100000"/>
              <a:buFont typeface="Arial"/>
              <a:buChar char="•"/>
            </a:pPr>
            <a:r>
              <a:rPr lang="en-US" sz="2800" b="0" strike="noStrike">
                <a:solidFill>
                  <a:srgbClr val="394D54"/>
                </a:solidFill>
                <a:latin typeface="Cabin"/>
                <a:ea typeface="Cabin"/>
                <a:cs typeface="Cabin"/>
                <a:sym typeface="Cabin"/>
              </a:rPr>
              <a:t>Google groups: groups.google.com/forum/#!forum/docker-user</a:t>
            </a:r>
          </a:p>
          <a:p>
            <a:pPr marL="228600" marR="0" lvl="0" indent="-228600" algn="l" rtl="0">
              <a:lnSpc>
                <a:spcPct val="90000"/>
              </a:lnSpc>
              <a:spcBef>
                <a:spcPts val="0"/>
              </a:spcBef>
              <a:buClr>
                <a:srgbClr val="394D54"/>
              </a:buClr>
              <a:buSzPct val="100000"/>
              <a:buFont typeface="Arial"/>
              <a:buChar char="•"/>
            </a:pPr>
            <a:r>
              <a:rPr lang="en-US" sz="2800" b="0" strike="noStrike">
                <a:solidFill>
                  <a:srgbClr val="394D54"/>
                </a:solidFill>
                <a:latin typeface="Cabin"/>
                <a:ea typeface="Cabin"/>
                <a:cs typeface="Cabin"/>
                <a:sym typeface="Cabin"/>
              </a:rPr>
              <a:t>Twitter: follow @docker</a:t>
            </a:r>
          </a:p>
          <a:p>
            <a:pPr marL="228600" marR="0" lvl="1" indent="-228600" algn="l" rtl="0">
              <a:lnSpc>
                <a:spcPct val="90000"/>
              </a:lnSpc>
              <a:spcBef>
                <a:spcPts val="0"/>
              </a:spcBef>
              <a:buClr>
                <a:srgbClr val="253232"/>
              </a:buClr>
              <a:buSzPct val="100000"/>
              <a:buFont typeface="Arial"/>
              <a:buChar char="•"/>
            </a:pPr>
            <a:r>
              <a:rPr lang="en-US" sz="2400" b="0" i="0" u="none" strike="noStrike" cap="none">
                <a:solidFill>
                  <a:srgbClr val="253232"/>
                </a:solidFill>
                <a:latin typeface="Cabin"/>
                <a:ea typeface="Cabin"/>
                <a:cs typeface="Cabin"/>
                <a:sym typeface="Cabin"/>
              </a:rPr>
              <a:t>Meetups: Scheduled for Boston, San Francisco, Austin, London, Paris, Boulder…and Nairobi. https://www.docker.io/meetups/</a:t>
            </a:r>
          </a:p>
        </p:txBody>
      </p:sp>
      <p:sp>
        <p:nvSpPr>
          <p:cNvPr id="912" name="Shape 912"/>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Want to learn more?</a:t>
            </a:r>
          </a:p>
        </p:txBody>
      </p:sp>
    </p:spTree>
  </p:cSld>
  <p:clrMapOvr>
    <a:masterClrMapping/>
  </p:clrMapOvr>
  <p:transition spd="slow">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pic>
        <p:nvPicPr>
          <p:cNvPr id="917" name="Shape 917"/>
          <p:cNvPicPr preferRelativeResize="0"/>
          <p:nvPr/>
        </p:nvPicPr>
        <p:blipFill rotWithShape="1">
          <a:blip r:embed="rId3">
            <a:alphaModFix/>
          </a:blip>
          <a:srcRect/>
          <a:stretch/>
        </p:blipFill>
        <p:spPr>
          <a:xfrm>
            <a:off x="1969200" y="378360"/>
            <a:ext cx="7562160" cy="5852880"/>
          </a:xfrm>
          <a:prstGeom prst="rect">
            <a:avLst/>
          </a:prstGeom>
          <a:noFill/>
          <a:ln>
            <a:noFill/>
          </a:ln>
        </p:spPr>
      </p:pic>
      <p:sp>
        <p:nvSpPr>
          <p:cNvPr id="918" name="Shape 918"/>
          <p:cNvSpPr txBox="1"/>
          <p:nvPr/>
        </p:nvSpPr>
        <p:spPr>
          <a:xfrm>
            <a:off x="1290600" y="3844080"/>
            <a:ext cx="9143639" cy="2387159"/>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SzPct val="25000"/>
              <a:buNone/>
            </a:pPr>
            <a:r>
              <a:rPr lang="en-US" sz="6000" b="0" strike="noStrike">
                <a:solidFill>
                  <a:srgbClr val="394D54"/>
                </a:solidFill>
                <a:latin typeface="Cabin"/>
                <a:ea typeface="Cabin"/>
                <a:cs typeface="Cabin"/>
                <a:sym typeface="Cabin"/>
              </a:rPr>
              <a:t>www.docker.io</a:t>
            </a: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p:nvPr/>
        </p:nvSpPr>
        <p:spPr>
          <a:xfrm>
            <a:off x="555479" y="4115880"/>
            <a:ext cx="10788120" cy="359"/>
          </a:xfrm>
          <a:custGeom>
            <a:avLst/>
            <a:gdLst/>
            <a:ahLst/>
            <a:cxnLst/>
            <a:rect l="0" t="0" r="0" b="0"/>
            <a:pathLst>
              <a:path w="120000" h="120000" extrusionOk="0">
                <a:moveTo>
                  <a:pt x="0" y="0"/>
                </a:moveTo>
                <a:lnTo>
                  <a:pt x="120000" y="120000"/>
                </a:lnTo>
              </a:path>
            </a:pathLst>
          </a:custGeom>
          <a:noFill/>
          <a:ln w="63350" cap="flat" cmpd="sng">
            <a:solidFill>
              <a:srgbClr val="394D54"/>
            </a:solidFill>
            <a:prstDash val="dashDot"/>
            <a:miter/>
            <a:headEnd type="none" w="med" len="med"/>
            <a:tailEnd type="none" w="med" len="med"/>
          </a:ln>
        </p:spPr>
      </p:sp>
      <p:sp>
        <p:nvSpPr>
          <p:cNvPr id="278" name="Shape 278"/>
          <p:cNvSpPr/>
          <p:nvPr/>
        </p:nvSpPr>
        <p:spPr>
          <a:xfrm>
            <a:off x="1216079" y="1436400"/>
            <a:ext cx="1423079" cy="2764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Static website</a:t>
            </a:r>
          </a:p>
        </p:txBody>
      </p:sp>
      <p:sp>
        <p:nvSpPr>
          <p:cNvPr id="279" name="Shape 279"/>
          <p:cNvSpPr/>
          <p:nvPr/>
        </p:nvSpPr>
        <p:spPr>
          <a:xfrm>
            <a:off x="5166719" y="1465559"/>
            <a:ext cx="1444679" cy="2764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Web frontend </a:t>
            </a:r>
          </a:p>
        </p:txBody>
      </p:sp>
      <p:sp>
        <p:nvSpPr>
          <p:cNvPr id="280" name="Shape 280"/>
          <p:cNvSpPr/>
          <p:nvPr/>
        </p:nvSpPr>
        <p:spPr>
          <a:xfrm>
            <a:off x="3439080" y="1461240"/>
            <a:ext cx="871560" cy="2764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User DB</a:t>
            </a:r>
          </a:p>
        </p:txBody>
      </p:sp>
      <p:sp>
        <p:nvSpPr>
          <p:cNvPr id="281" name="Shape 281"/>
          <p:cNvSpPr/>
          <p:nvPr/>
        </p:nvSpPr>
        <p:spPr>
          <a:xfrm>
            <a:off x="7381439" y="1454759"/>
            <a:ext cx="692279" cy="2764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Queue</a:t>
            </a:r>
          </a:p>
        </p:txBody>
      </p:sp>
      <p:sp>
        <p:nvSpPr>
          <p:cNvPr id="282" name="Shape 282"/>
          <p:cNvSpPr/>
          <p:nvPr/>
        </p:nvSpPr>
        <p:spPr>
          <a:xfrm>
            <a:off x="8885160" y="1380600"/>
            <a:ext cx="1307520" cy="2764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bin"/>
                <a:ea typeface="Cabin"/>
                <a:cs typeface="Cabin"/>
                <a:sym typeface="Cabin"/>
              </a:rPr>
              <a:t>Analytics DB</a:t>
            </a:r>
          </a:p>
        </p:txBody>
      </p:sp>
      <p:sp>
        <p:nvSpPr>
          <p:cNvPr id="283" name="Shape 283"/>
          <p:cNvSpPr/>
          <p:nvPr/>
        </p:nvSpPr>
        <p:spPr>
          <a:xfrm>
            <a:off x="1482479" y="6236639"/>
            <a:ext cx="1231559" cy="492119"/>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200" b="0" i="0" u="none" strike="noStrike" cap="none">
                <a:solidFill>
                  <a:srgbClr val="394D54"/>
                </a:solidFill>
                <a:latin typeface="Cabin"/>
                <a:ea typeface="Cabin"/>
                <a:cs typeface="Cabin"/>
                <a:sym typeface="Cabin"/>
              </a:rPr>
              <a:t>Development VM</a:t>
            </a:r>
          </a:p>
        </p:txBody>
      </p:sp>
      <p:sp>
        <p:nvSpPr>
          <p:cNvPr id="284" name="Shape 284"/>
          <p:cNvSpPr/>
          <p:nvPr/>
        </p:nvSpPr>
        <p:spPr>
          <a:xfrm>
            <a:off x="3282119" y="6252480"/>
            <a:ext cx="913319" cy="2458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200" b="0" i="0" u="none" strike="noStrike" cap="none">
                <a:solidFill>
                  <a:srgbClr val="394D54"/>
                </a:solidFill>
                <a:latin typeface="Cabin"/>
                <a:ea typeface="Cabin"/>
                <a:cs typeface="Cabin"/>
                <a:sym typeface="Cabin"/>
              </a:rPr>
              <a:t>QA server</a:t>
            </a:r>
          </a:p>
        </p:txBody>
      </p:sp>
      <p:sp>
        <p:nvSpPr>
          <p:cNvPr id="285" name="Shape 285"/>
          <p:cNvSpPr/>
          <p:nvPr/>
        </p:nvSpPr>
        <p:spPr>
          <a:xfrm>
            <a:off x="6362280" y="6267960"/>
            <a:ext cx="1147320" cy="24588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200" b="0" i="0" u="none" strike="noStrike" cap="none">
                <a:solidFill>
                  <a:srgbClr val="394D54"/>
                </a:solidFill>
                <a:latin typeface="Cabin"/>
                <a:ea typeface="Cabin"/>
                <a:cs typeface="Cabin"/>
                <a:sym typeface="Cabin"/>
              </a:rPr>
              <a:t>Public Cloud</a:t>
            </a:r>
          </a:p>
        </p:txBody>
      </p:sp>
      <p:sp>
        <p:nvSpPr>
          <p:cNvPr id="286" name="Shape 286"/>
          <p:cNvSpPr/>
          <p:nvPr/>
        </p:nvSpPr>
        <p:spPr>
          <a:xfrm>
            <a:off x="9282960" y="6227280"/>
            <a:ext cx="1531799" cy="492119"/>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200" b="0" i="0" u="none" strike="noStrike" cap="none">
                <a:solidFill>
                  <a:srgbClr val="394D54"/>
                </a:solidFill>
                <a:latin typeface="Cabin"/>
                <a:ea typeface="Cabin"/>
                <a:cs typeface="Cabin"/>
                <a:sym typeface="Cabin"/>
              </a:rPr>
              <a:t>Contributor’s laptop</a:t>
            </a:r>
          </a:p>
        </p:txBody>
      </p:sp>
      <p:sp>
        <p:nvSpPr>
          <p:cNvPr id="287" name="Shape 287"/>
          <p:cNvSpPr txBox="1"/>
          <p:nvPr/>
        </p:nvSpPr>
        <p:spPr>
          <a:xfrm>
            <a:off x="828359" y="178200"/>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i="0" u="none" strike="noStrike" cap="none">
              <a:solidFill>
                <a:srgbClr val="000000"/>
              </a:solidFill>
              <a:latin typeface="Arial"/>
              <a:ea typeface="Arial"/>
              <a:cs typeface="Arial"/>
              <a:sym typeface="Arial"/>
            </a:endParaRPr>
          </a:p>
        </p:txBody>
      </p:sp>
      <p:sp>
        <p:nvSpPr>
          <p:cNvPr id="288" name="Shape 288"/>
          <p:cNvSpPr/>
          <p:nvPr/>
        </p:nvSpPr>
        <p:spPr>
          <a:xfrm rot="-5400000">
            <a:off x="-713520" y="2254320"/>
            <a:ext cx="2185920" cy="369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libri"/>
                <a:ea typeface="Calibri"/>
                <a:cs typeface="Calibri"/>
                <a:sym typeface="Calibri"/>
              </a:rPr>
              <a:t>Multiplicity of Stacks</a:t>
            </a:r>
          </a:p>
        </p:txBody>
      </p:sp>
      <p:sp>
        <p:nvSpPr>
          <p:cNvPr id="289" name="Shape 289"/>
          <p:cNvSpPr/>
          <p:nvPr/>
        </p:nvSpPr>
        <p:spPr>
          <a:xfrm rot="-5400000">
            <a:off x="-612000" y="4765680"/>
            <a:ext cx="2185920" cy="92304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libri"/>
                <a:ea typeface="Calibri"/>
                <a:cs typeface="Calibri"/>
                <a:sym typeface="Calibri"/>
              </a:rPr>
              <a:t>Multiplicity of hardware environments</a:t>
            </a:r>
          </a:p>
        </p:txBody>
      </p:sp>
      <p:sp>
        <p:nvSpPr>
          <p:cNvPr id="290" name="Shape 290"/>
          <p:cNvSpPr/>
          <p:nvPr/>
        </p:nvSpPr>
        <p:spPr>
          <a:xfrm>
            <a:off x="7778160" y="6236639"/>
            <a:ext cx="1579680" cy="492119"/>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200" b="0" i="0" u="none" strike="noStrike" cap="none">
                <a:solidFill>
                  <a:srgbClr val="394D54"/>
                </a:solidFill>
                <a:latin typeface="Cabin"/>
                <a:ea typeface="Cabin"/>
                <a:cs typeface="Cabin"/>
                <a:sym typeface="Cabin"/>
              </a:rPr>
              <a:t>Production Cluster</a:t>
            </a:r>
          </a:p>
        </p:txBody>
      </p:sp>
      <p:pic>
        <p:nvPicPr>
          <p:cNvPr id="291" name="Shape 291"/>
          <p:cNvPicPr preferRelativeResize="0"/>
          <p:nvPr/>
        </p:nvPicPr>
        <p:blipFill rotWithShape="1">
          <a:blip r:embed="rId3">
            <a:alphaModFix/>
          </a:blip>
          <a:srcRect/>
          <a:stretch/>
        </p:blipFill>
        <p:spPr>
          <a:xfrm>
            <a:off x="3180600" y="5533200"/>
            <a:ext cx="1077119" cy="692279"/>
          </a:xfrm>
          <a:prstGeom prst="rect">
            <a:avLst/>
          </a:prstGeom>
          <a:noFill/>
          <a:ln>
            <a:noFill/>
          </a:ln>
        </p:spPr>
      </p:pic>
      <p:sp>
        <p:nvSpPr>
          <p:cNvPr id="292" name="Shape 292"/>
          <p:cNvSpPr/>
          <p:nvPr/>
        </p:nvSpPr>
        <p:spPr>
          <a:xfrm>
            <a:off x="4341960" y="6252480"/>
            <a:ext cx="1814760" cy="492119"/>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1200" b="0" i="0" u="none" strike="noStrike" cap="none">
                <a:solidFill>
                  <a:srgbClr val="394D54"/>
                </a:solidFill>
                <a:latin typeface="Cabin"/>
                <a:ea typeface="Cabin"/>
                <a:cs typeface="Cabin"/>
                <a:sym typeface="Cabin"/>
              </a:rPr>
              <a:t>Customer Data Center</a:t>
            </a:r>
          </a:p>
        </p:txBody>
      </p:sp>
      <p:pic>
        <p:nvPicPr>
          <p:cNvPr id="293" name="Shape 293"/>
          <p:cNvPicPr preferRelativeResize="0"/>
          <p:nvPr/>
        </p:nvPicPr>
        <p:blipFill rotWithShape="1">
          <a:blip r:embed="rId4">
            <a:alphaModFix/>
          </a:blip>
          <a:srcRect/>
          <a:stretch/>
        </p:blipFill>
        <p:spPr>
          <a:xfrm>
            <a:off x="1770119" y="5674680"/>
            <a:ext cx="677520" cy="408959"/>
          </a:xfrm>
          <a:prstGeom prst="rect">
            <a:avLst/>
          </a:prstGeom>
          <a:noFill/>
          <a:ln>
            <a:noFill/>
          </a:ln>
        </p:spPr>
      </p:pic>
      <p:pic>
        <p:nvPicPr>
          <p:cNvPr id="294" name="Shape 294"/>
          <p:cNvPicPr preferRelativeResize="0"/>
          <p:nvPr/>
        </p:nvPicPr>
        <p:blipFill rotWithShape="1">
          <a:blip r:embed="rId5">
            <a:alphaModFix/>
          </a:blip>
          <a:srcRect/>
          <a:stretch/>
        </p:blipFill>
        <p:spPr>
          <a:xfrm>
            <a:off x="9813960" y="5717160"/>
            <a:ext cx="409319" cy="324720"/>
          </a:xfrm>
          <a:prstGeom prst="rect">
            <a:avLst/>
          </a:prstGeom>
          <a:noFill/>
          <a:ln>
            <a:noFill/>
          </a:ln>
        </p:spPr>
      </p:pic>
      <p:pic>
        <p:nvPicPr>
          <p:cNvPr id="295" name="Shape 295"/>
          <p:cNvPicPr preferRelativeResize="0"/>
          <p:nvPr/>
        </p:nvPicPr>
        <p:blipFill rotWithShape="1">
          <a:blip r:embed="rId6">
            <a:alphaModFix/>
          </a:blip>
          <a:srcRect/>
          <a:stretch/>
        </p:blipFill>
        <p:spPr>
          <a:xfrm>
            <a:off x="4991039" y="5559839"/>
            <a:ext cx="831959" cy="638640"/>
          </a:xfrm>
          <a:prstGeom prst="rect">
            <a:avLst/>
          </a:prstGeom>
          <a:noFill/>
          <a:ln>
            <a:noFill/>
          </a:ln>
        </p:spPr>
      </p:pic>
      <p:pic>
        <p:nvPicPr>
          <p:cNvPr id="296" name="Shape 296"/>
          <p:cNvPicPr preferRelativeResize="0"/>
          <p:nvPr/>
        </p:nvPicPr>
        <p:blipFill rotWithShape="1">
          <a:blip r:embed="rId7">
            <a:alphaModFix/>
          </a:blip>
          <a:srcRect/>
          <a:stretch/>
        </p:blipFill>
        <p:spPr>
          <a:xfrm>
            <a:off x="8290800" y="5394960"/>
            <a:ext cx="542160" cy="745200"/>
          </a:xfrm>
          <a:prstGeom prst="rect">
            <a:avLst/>
          </a:prstGeom>
          <a:noFill/>
          <a:ln>
            <a:noFill/>
          </a:ln>
        </p:spPr>
      </p:pic>
      <p:pic>
        <p:nvPicPr>
          <p:cNvPr id="297" name="Shape 297"/>
          <p:cNvPicPr preferRelativeResize="0"/>
          <p:nvPr/>
        </p:nvPicPr>
        <p:blipFill rotWithShape="1">
          <a:blip r:embed="rId8">
            <a:alphaModFix/>
          </a:blip>
          <a:srcRect/>
          <a:stretch/>
        </p:blipFill>
        <p:spPr>
          <a:xfrm>
            <a:off x="6555960" y="5460119"/>
            <a:ext cx="1392479" cy="838440"/>
          </a:xfrm>
          <a:prstGeom prst="rect">
            <a:avLst/>
          </a:prstGeom>
          <a:noFill/>
          <a:ln>
            <a:noFill/>
          </a:ln>
        </p:spPr>
      </p:pic>
      <p:sp>
        <p:nvSpPr>
          <p:cNvPr id="298" name="Shape 298"/>
          <p:cNvSpPr/>
          <p:nvPr/>
        </p:nvSpPr>
        <p:spPr>
          <a:xfrm>
            <a:off x="6763320" y="1508040"/>
            <a:ext cx="177119" cy="95039"/>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sp>
      <p:sp>
        <p:nvSpPr>
          <p:cNvPr id="299" name="Shape 299"/>
          <p:cNvSpPr/>
          <p:nvPr/>
        </p:nvSpPr>
        <p:spPr>
          <a:xfrm>
            <a:off x="6368039" y="1895400"/>
            <a:ext cx="171359" cy="95039"/>
          </a:xfrm>
          <a:custGeom>
            <a:avLst/>
            <a:gdLst/>
            <a:ahLst/>
            <a:cxnLst/>
            <a:rect l="0" t="0" r="0" b="0"/>
            <a:pathLst>
              <a:path w="120000" h="120000" extrusionOk="0">
                <a:moveTo>
                  <a:pt x="0" y="0"/>
                </a:moveTo>
                <a:lnTo>
                  <a:pt x="119999" y="0"/>
                </a:lnTo>
                <a:lnTo>
                  <a:pt x="119999" y="120000"/>
                </a:lnTo>
                <a:lnTo>
                  <a:pt x="0" y="120000"/>
                </a:lnTo>
                <a:lnTo>
                  <a:pt x="0" y="0"/>
                </a:lnTo>
                <a:close/>
              </a:path>
            </a:pathLst>
          </a:custGeom>
          <a:noFill/>
          <a:ln>
            <a:noFill/>
          </a:ln>
        </p:spPr>
      </p:sp>
      <p:sp>
        <p:nvSpPr>
          <p:cNvPr id="300" name="Shape 300"/>
          <p:cNvSpPr/>
          <p:nvPr/>
        </p:nvSpPr>
        <p:spPr>
          <a:xfrm>
            <a:off x="6763320" y="1778040"/>
            <a:ext cx="177119" cy="95039"/>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sp>
      <p:sp>
        <p:nvSpPr>
          <p:cNvPr id="301" name="Shape 301"/>
          <p:cNvSpPr/>
          <p:nvPr/>
        </p:nvSpPr>
        <p:spPr>
          <a:xfrm>
            <a:off x="928440" y="1371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302" name="Shape 302"/>
          <p:cNvSpPr/>
          <p:nvPr/>
        </p:nvSpPr>
        <p:spPr>
          <a:xfrm>
            <a:off x="1003679" y="1506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303" name="Shape 303"/>
          <p:cNvSpPr/>
          <p:nvPr/>
        </p:nvSpPr>
        <p:spPr>
          <a:xfrm>
            <a:off x="853920" y="1506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304" name="Shape 304"/>
          <p:cNvSpPr/>
          <p:nvPr/>
        </p:nvSpPr>
        <p:spPr>
          <a:xfrm>
            <a:off x="3151800" y="14313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305" name="Shape 305"/>
          <p:cNvSpPr/>
          <p:nvPr/>
        </p:nvSpPr>
        <p:spPr>
          <a:xfrm>
            <a:off x="3002400" y="14313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A5A5A5"/>
          </a:solidFill>
          <a:ln w="12600" cap="flat" cmpd="sng">
            <a:solidFill>
              <a:srgbClr val="FFFFFF"/>
            </a:solidFill>
            <a:prstDash val="solid"/>
            <a:miter/>
            <a:headEnd type="none" w="med" len="med"/>
            <a:tailEnd type="none" w="med" len="med"/>
          </a:ln>
        </p:spPr>
      </p:sp>
      <p:sp>
        <p:nvSpPr>
          <p:cNvPr id="306" name="Shape 306"/>
          <p:cNvSpPr/>
          <p:nvPr/>
        </p:nvSpPr>
        <p:spPr>
          <a:xfrm>
            <a:off x="3076559" y="156672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307" name="Shape 307"/>
          <p:cNvSpPr/>
          <p:nvPr/>
        </p:nvSpPr>
        <p:spPr>
          <a:xfrm>
            <a:off x="8451720" y="156167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308" name="Shape 308"/>
          <p:cNvSpPr/>
          <p:nvPr/>
        </p:nvSpPr>
        <p:spPr>
          <a:xfrm>
            <a:off x="8374679" y="141047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w="12600" cap="flat" cmpd="sng">
            <a:solidFill>
              <a:srgbClr val="FFFFFF"/>
            </a:solidFill>
            <a:prstDash val="solid"/>
            <a:miter/>
            <a:headEnd type="none" w="med" len="med"/>
            <a:tailEnd type="none" w="med" len="med"/>
          </a:ln>
        </p:spPr>
      </p:sp>
      <p:sp>
        <p:nvSpPr>
          <p:cNvPr id="309" name="Shape 309"/>
          <p:cNvSpPr/>
          <p:nvPr/>
        </p:nvSpPr>
        <p:spPr>
          <a:xfrm>
            <a:off x="8300160" y="154547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310" name="Shape 310"/>
          <p:cNvSpPr/>
          <p:nvPr/>
        </p:nvSpPr>
        <p:spPr>
          <a:xfrm>
            <a:off x="7152479" y="140472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311" name="Shape 311"/>
          <p:cNvSpPr/>
          <p:nvPr/>
        </p:nvSpPr>
        <p:spPr>
          <a:xfrm>
            <a:off x="7003079" y="140472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A5A5A5"/>
          </a:solidFill>
          <a:ln w="12600" cap="flat" cmpd="sng">
            <a:solidFill>
              <a:srgbClr val="FFFFFF"/>
            </a:solidFill>
            <a:prstDash val="solid"/>
            <a:miter/>
            <a:headEnd type="none" w="med" len="med"/>
            <a:tailEnd type="none" w="med" len="med"/>
          </a:ln>
        </p:spPr>
      </p:sp>
      <p:sp>
        <p:nvSpPr>
          <p:cNvPr id="312" name="Shape 312"/>
          <p:cNvSpPr/>
          <p:nvPr/>
        </p:nvSpPr>
        <p:spPr>
          <a:xfrm>
            <a:off x="7077239" y="153972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313" name="Shape 313"/>
          <p:cNvSpPr/>
          <p:nvPr/>
        </p:nvSpPr>
        <p:spPr>
          <a:xfrm>
            <a:off x="7152479" y="167471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314" name="Shape 314"/>
          <p:cNvSpPr/>
          <p:nvPr/>
        </p:nvSpPr>
        <p:spPr>
          <a:xfrm>
            <a:off x="7003079" y="167471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315" name="Shape 315"/>
          <p:cNvSpPr/>
          <p:nvPr/>
        </p:nvSpPr>
        <p:spPr>
          <a:xfrm>
            <a:off x="4685400" y="144432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316" name="Shape 316"/>
          <p:cNvSpPr/>
          <p:nvPr/>
        </p:nvSpPr>
        <p:spPr>
          <a:xfrm>
            <a:off x="4834800" y="144432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w="12600" cap="flat" cmpd="sng">
            <a:solidFill>
              <a:srgbClr val="FFFFFF"/>
            </a:solidFill>
            <a:prstDash val="solid"/>
            <a:miter/>
            <a:headEnd type="none" w="med" len="med"/>
            <a:tailEnd type="none" w="med" len="med"/>
          </a:ln>
        </p:spPr>
      </p:sp>
      <p:sp>
        <p:nvSpPr>
          <p:cNvPr id="317" name="Shape 317"/>
          <p:cNvSpPr/>
          <p:nvPr/>
        </p:nvSpPr>
        <p:spPr>
          <a:xfrm>
            <a:off x="4760639" y="157932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318" name="Shape 318"/>
          <p:cNvSpPr/>
          <p:nvPr/>
        </p:nvSpPr>
        <p:spPr>
          <a:xfrm>
            <a:off x="4610880" y="157932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319" name="Shape 319"/>
          <p:cNvSpPr/>
          <p:nvPr/>
        </p:nvSpPr>
        <p:spPr>
          <a:xfrm rot="5400000">
            <a:off x="10428480" y="1847160"/>
            <a:ext cx="2185920" cy="92304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libri"/>
                <a:ea typeface="Calibri"/>
                <a:cs typeface="Calibri"/>
                <a:sym typeface="Calibri"/>
              </a:rPr>
              <a:t>Do services and apps interact appropriately?</a:t>
            </a:r>
          </a:p>
        </p:txBody>
      </p:sp>
      <p:sp>
        <p:nvSpPr>
          <p:cNvPr id="320" name="Shape 320"/>
          <p:cNvSpPr/>
          <p:nvPr/>
        </p:nvSpPr>
        <p:spPr>
          <a:xfrm rot="5400000">
            <a:off x="10552319" y="5158079"/>
            <a:ext cx="2185920" cy="64583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buSzPct val="25000"/>
              <a:buNone/>
            </a:pPr>
            <a:r>
              <a:rPr lang="en-US" sz="1300" b="0" i="0" u="none" strike="noStrike" cap="none">
                <a:solidFill>
                  <a:srgbClr val="394D54"/>
                </a:solidFill>
                <a:latin typeface="Calibri"/>
                <a:ea typeface="Calibri"/>
                <a:cs typeface="Calibri"/>
                <a:sym typeface="Calibri"/>
              </a:rPr>
              <a:t>Can I migrate smoothly and quickly</a:t>
            </a:r>
          </a:p>
        </p:txBody>
      </p:sp>
      <p:pic>
        <p:nvPicPr>
          <p:cNvPr id="321" name="Shape 321"/>
          <p:cNvPicPr preferRelativeResize="0"/>
          <p:nvPr/>
        </p:nvPicPr>
        <p:blipFill rotWithShape="1">
          <a:blip r:embed="rId9">
            <a:alphaModFix/>
          </a:blip>
          <a:srcRect/>
          <a:stretch/>
        </p:blipFill>
        <p:spPr>
          <a:xfrm>
            <a:off x="3918600" y="3032280"/>
            <a:ext cx="3735000" cy="1760399"/>
          </a:xfrm>
          <a:prstGeom prst="rect">
            <a:avLst/>
          </a:prstGeom>
          <a:noFill/>
          <a:ln>
            <a:noFill/>
          </a:ln>
        </p:spPr>
      </p:pic>
      <p:sp>
        <p:nvSpPr>
          <p:cNvPr id="322" name="Shape 322"/>
          <p:cNvSpPr/>
          <p:nvPr/>
        </p:nvSpPr>
        <p:spPr>
          <a:xfrm>
            <a:off x="7667639" y="4211280"/>
            <a:ext cx="3460319" cy="1076760"/>
          </a:xfrm>
          <a:prstGeom prst="rect">
            <a:avLst/>
          </a:prstGeom>
          <a:solidFill>
            <a:srgbClr val="5B9BD5"/>
          </a:solid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200" b="1" i="0" u="none" strike="noStrike" cap="none">
                <a:solidFill>
                  <a:srgbClr val="FFFFFF"/>
                </a:solidFill>
                <a:latin typeface="Arial"/>
                <a:ea typeface="Arial"/>
                <a:cs typeface="Arial"/>
                <a:sym typeface="Arial"/>
              </a:rPr>
              <a:t>…that  can be manipulated using standard operations and run consistently on virtually any hardware platform </a:t>
            </a:r>
          </a:p>
        </p:txBody>
      </p:sp>
      <p:sp>
        <p:nvSpPr>
          <p:cNvPr id="323" name="Shape 323"/>
          <p:cNvSpPr/>
          <p:nvPr/>
        </p:nvSpPr>
        <p:spPr>
          <a:xfrm>
            <a:off x="847800" y="2585159"/>
            <a:ext cx="3003839" cy="1076760"/>
          </a:xfrm>
          <a:prstGeom prst="rect">
            <a:avLst/>
          </a:prstGeom>
          <a:solidFill>
            <a:srgbClr val="5B9BD5"/>
          </a:solidFill>
          <a:ln>
            <a:noFill/>
          </a:ln>
        </p:spPr>
        <p:txBody>
          <a:bodyPr lIns="91425" tIns="45700" rIns="91425" bIns="45700" anchor="t" anchorCtr="0">
            <a:noAutofit/>
          </a:bodyPr>
          <a:lstStyle/>
          <a:p>
            <a:pPr marL="0" marR="0" lvl="0" indent="0" algn="l" rtl="0">
              <a:lnSpc>
                <a:spcPct val="100000"/>
              </a:lnSpc>
              <a:spcBef>
                <a:spcPts val="0"/>
              </a:spcBef>
              <a:buSzPct val="25000"/>
              <a:buNone/>
            </a:pPr>
            <a:r>
              <a:rPr lang="en-US" sz="1200" b="1" i="0" u="none" strike="noStrike" cap="none">
                <a:solidFill>
                  <a:srgbClr val="FFFFFF"/>
                </a:solidFill>
                <a:latin typeface="Arial"/>
                <a:ea typeface="Arial"/>
                <a:cs typeface="Arial"/>
                <a:sym typeface="Arial"/>
              </a:rPr>
              <a:t>An engine that enables any payload to be encapsulated as a lightweight, portable, self-sufficient  container…</a:t>
            </a:r>
          </a:p>
        </p:txBody>
      </p:sp>
      <p:sp>
        <p:nvSpPr>
          <p:cNvPr id="324" name="Shape 324"/>
          <p:cNvSpPr/>
          <p:nvPr/>
        </p:nvSpPr>
        <p:spPr>
          <a:xfrm rot="-2700000">
            <a:off x="6073200" y="2328479"/>
            <a:ext cx="1511279" cy="2159"/>
          </a:xfrm>
          <a:custGeom>
            <a:avLst/>
            <a:gdLst/>
            <a:ahLst/>
            <a:cxnLst/>
            <a:rect l="0" t="0" r="0" b="0"/>
            <a:pathLst>
              <a:path w="120000" h="120000" extrusionOk="0">
                <a:moveTo>
                  <a:pt x="0" y="0"/>
                </a:moveTo>
                <a:lnTo>
                  <a:pt x="120000" y="120000"/>
                </a:lnTo>
              </a:path>
            </a:pathLst>
          </a:custGeom>
          <a:noFill/>
          <a:ln w="69825" cap="flat" cmpd="sng">
            <a:solidFill>
              <a:srgbClr val="394D54"/>
            </a:solidFill>
            <a:prstDash val="solid"/>
            <a:miter/>
            <a:headEnd type="triangle" w="lg" len="lg"/>
            <a:tailEnd type="triangle" w="lg" len="lg"/>
          </a:ln>
        </p:spPr>
      </p:sp>
      <p:sp>
        <p:nvSpPr>
          <p:cNvPr id="325" name="Shape 325"/>
          <p:cNvSpPr/>
          <p:nvPr/>
        </p:nvSpPr>
        <p:spPr>
          <a:xfrm rot="2700000">
            <a:off x="3203639" y="2332079"/>
            <a:ext cx="1511279" cy="2159"/>
          </a:xfrm>
          <a:custGeom>
            <a:avLst/>
            <a:gdLst/>
            <a:ahLst/>
            <a:cxnLst/>
            <a:rect l="0" t="0" r="0" b="0"/>
            <a:pathLst>
              <a:path w="120000" h="120000" extrusionOk="0">
                <a:moveTo>
                  <a:pt x="0" y="0"/>
                </a:moveTo>
                <a:lnTo>
                  <a:pt x="120000" y="120000"/>
                </a:lnTo>
              </a:path>
            </a:pathLst>
          </a:custGeom>
          <a:noFill/>
          <a:ln w="69825" cap="flat" cmpd="sng">
            <a:solidFill>
              <a:srgbClr val="394D54"/>
            </a:solidFill>
            <a:prstDash val="solid"/>
            <a:miter/>
            <a:headEnd type="triangle" w="lg" len="lg"/>
            <a:tailEnd type="triangle" w="lg" len="lg"/>
          </a:ln>
        </p:spPr>
      </p:sp>
      <p:pic>
        <p:nvPicPr>
          <p:cNvPr id="326" name="Shape 326"/>
          <p:cNvPicPr preferRelativeResize="0"/>
          <p:nvPr/>
        </p:nvPicPr>
        <p:blipFill rotWithShape="1">
          <a:blip r:embed="rId10">
            <a:alphaModFix/>
          </a:blip>
          <a:srcRect/>
          <a:stretch/>
        </p:blipFill>
        <p:spPr>
          <a:xfrm>
            <a:off x="3906000" y="2999159"/>
            <a:ext cx="3761999" cy="1780920"/>
          </a:xfrm>
          <a:prstGeom prst="rect">
            <a:avLst/>
          </a:prstGeom>
          <a:noFill/>
          <a:ln>
            <a:noFill/>
          </a:ln>
        </p:spPr>
      </p:pic>
      <p:sp>
        <p:nvSpPr>
          <p:cNvPr id="327" name="Shape 327"/>
          <p:cNvSpPr/>
          <p:nvPr/>
        </p:nvSpPr>
        <p:spPr>
          <a:xfrm rot="-2700000">
            <a:off x="3098519" y="5082840"/>
            <a:ext cx="1511279" cy="2159"/>
          </a:xfrm>
          <a:custGeom>
            <a:avLst/>
            <a:gdLst/>
            <a:ahLst/>
            <a:cxnLst/>
            <a:rect l="0" t="0" r="0" b="0"/>
            <a:pathLst>
              <a:path w="120000" h="120000" extrusionOk="0">
                <a:moveTo>
                  <a:pt x="0" y="0"/>
                </a:moveTo>
                <a:lnTo>
                  <a:pt x="120000" y="120000"/>
                </a:lnTo>
              </a:path>
            </a:pathLst>
          </a:custGeom>
          <a:noFill/>
          <a:ln w="69825" cap="flat" cmpd="sng">
            <a:solidFill>
              <a:srgbClr val="394D54"/>
            </a:solidFill>
            <a:prstDash val="solid"/>
            <a:miter/>
            <a:headEnd type="triangle" w="lg" len="lg"/>
            <a:tailEnd type="triangle" w="lg" len="lg"/>
          </a:ln>
        </p:spPr>
      </p:sp>
      <p:sp>
        <p:nvSpPr>
          <p:cNvPr id="328" name="Shape 328"/>
          <p:cNvSpPr/>
          <p:nvPr/>
        </p:nvSpPr>
        <p:spPr>
          <a:xfrm rot="2700000">
            <a:off x="6096239" y="4919760"/>
            <a:ext cx="1511279" cy="2159"/>
          </a:xfrm>
          <a:custGeom>
            <a:avLst/>
            <a:gdLst/>
            <a:ahLst/>
            <a:cxnLst/>
            <a:rect l="0" t="0" r="0" b="0"/>
            <a:pathLst>
              <a:path w="120000" h="120000" extrusionOk="0">
                <a:moveTo>
                  <a:pt x="0" y="0"/>
                </a:moveTo>
                <a:lnTo>
                  <a:pt x="120000" y="120000"/>
                </a:lnTo>
              </a:path>
            </a:pathLst>
          </a:custGeom>
          <a:noFill/>
          <a:ln w="69825" cap="flat" cmpd="sng">
            <a:solidFill>
              <a:srgbClr val="394D54"/>
            </a:solidFill>
            <a:prstDash val="solid"/>
            <a:miter/>
            <a:headEnd type="triangle" w="lg" len="lg"/>
            <a:tailEnd type="triangle" w="lg" len="lg"/>
          </a:ln>
        </p:spPr>
      </p:sp>
      <p:sp>
        <p:nvSpPr>
          <p:cNvPr id="329" name="Shape 329"/>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Docker is a shipping container system for code </a:t>
            </a: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graphicFrame>
        <p:nvGraphicFramePr>
          <p:cNvPr id="334" name="Shape 334"/>
          <p:cNvGraphicFramePr/>
          <p:nvPr/>
        </p:nvGraphicFramePr>
        <p:xfrm>
          <a:off x="1771559" y="1247759"/>
          <a:ext cx="7791175" cy="4586400"/>
        </p:xfrm>
        <a:graphic>
          <a:graphicData uri="http://schemas.openxmlformats.org/drawingml/2006/table">
            <a:tbl>
              <a:tblPr>
                <a:noFill/>
                <a:tableStyleId>{E3FBBF9B-D22C-4632-8D2A-42C50F5795AB}</a:tableStyleId>
              </a:tblPr>
              <a:tblGrid>
                <a:gridCol w="1731600"/>
                <a:gridCol w="865450"/>
                <a:gridCol w="865450"/>
                <a:gridCol w="865450"/>
                <a:gridCol w="865450"/>
                <a:gridCol w="865450"/>
                <a:gridCol w="865450"/>
                <a:gridCol w="866875"/>
              </a:tblGrid>
              <a:tr h="655200">
                <a:tc>
                  <a:txBody>
                    <a:bodyPr/>
                    <a:lstStyle/>
                    <a:p>
                      <a:pPr marL="0" marR="0" lvl="0" indent="0" algn="ctr" rtl="0">
                        <a:lnSpc>
                          <a:spcPct val="100000"/>
                        </a:lnSpc>
                        <a:spcBef>
                          <a:spcPts val="0"/>
                        </a:spcBef>
                        <a:buSzPct val="25000"/>
                        <a:buNone/>
                      </a:pPr>
                      <a:r>
                        <a:rPr lang="en-US" sz="1100" b="1" u="none" strike="noStrike" cap="none">
                          <a:solidFill>
                            <a:srgbClr val="FFFFFF"/>
                          </a:solidFill>
                          <a:latin typeface="Cabin"/>
                          <a:ea typeface="Cabin"/>
                          <a:cs typeface="Cabin"/>
                          <a:sym typeface="Cabin"/>
                        </a:rPr>
                        <a:t>Static website</a:t>
                      </a:r>
                    </a:p>
                  </a:txBody>
                  <a:tcPr marL="17275" marR="17275" marT="45725" marB="457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5B9BD5"/>
                    </a:solidFill>
                  </a:tcPr>
                </a:tc>
                <a:tc>
                  <a:txBody>
                    <a:bodyPr/>
                    <a:lstStyle/>
                    <a:p>
                      <a:pPr lvl="0">
                        <a:spcBef>
                          <a:spcPts val="0"/>
                        </a:spcBef>
                        <a:buNone/>
                      </a:pPr>
                      <a:endParaRPr/>
                    </a:p>
                  </a:txBody>
                  <a:tcPr marL="91425" marR="91425" marT="91425" marB="914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100" b="1" u="none" strike="noStrike" cap="none">
                          <a:solidFill>
                            <a:srgbClr val="FFFFFF"/>
                          </a:solidFill>
                          <a:latin typeface="Cabin"/>
                          <a:ea typeface="Cabin"/>
                          <a:cs typeface="Cabin"/>
                          <a:sym typeface="Cabin"/>
                        </a:rPr>
                        <a:t>Web frontend </a:t>
                      </a:r>
                    </a:p>
                  </a:txBody>
                  <a:tcPr marL="17275" marR="17275" marT="45725" marB="457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5B9BD5"/>
                    </a:solidFill>
                  </a:tcPr>
                </a:tc>
                <a:tc>
                  <a:txBody>
                    <a:bodyPr/>
                    <a:lstStyle/>
                    <a:p>
                      <a:pPr lvl="0">
                        <a:spcBef>
                          <a:spcPts val="0"/>
                        </a:spcBef>
                        <a:buNone/>
                      </a:pPr>
                      <a:endParaRPr/>
                    </a:p>
                  </a:txBody>
                  <a:tcPr marL="91425" marR="91425" marT="91425" marB="914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100" b="1" u="none" strike="noStrike" cap="none">
                          <a:solidFill>
                            <a:srgbClr val="FFFFFF"/>
                          </a:solidFill>
                          <a:latin typeface="Cabin"/>
                          <a:ea typeface="Cabin"/>
                          <a:cs typeface="Cabin"/>
                          <a:sym typeface="Cabin"/>
                        </a:rPr>
                        <a:t>Background workers</a:t>
                      </a:r>
                    </a:p>
                  </a:txBody>
                  <a:tcPr marL="17275" marR="17275" marT="45725" marB="457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5B9BD5"/>
                    </a:solidFill>
                  </a:tcPr>
                </a:tc>
                <a:tc>
                  <a:txBody>
                    <a:bodyPr/>
                    <a:lstStyle/>
                    <a:p>
                      <a:pPr lvl="0">
                        <a:spcBef>
                          <a:spcPts val="0"/>
                        </a:spcBef>
                        <a:buNone/>
                      </a:pPr>
                      <a:endParaRPr/>
                    </a:p>
                  </a:txBody>
                  <a:tcPr marL="91425" marR="91425" marT="91425" marB="914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100" b="1" u="none" strike="noStrike" cap="none">
                          <a:solidFill>
                            <a:srgbClr val="FFFFFF"/>
                          </a:solidFill>
                          <a:latin typeface="Cabin"/>
                          <a:ea typeface="Cabin"/>
                          <a:cs typeface="Cabin"/>
                          <a:sym typeface="Cabin"/>
                        </a:rPr>
                        <a:t>User DB</a:t>
                      </a:r>
                    </a:p>
                  </a:txBody>
                  <a:tcPr marL="17275" marR="17275" marT="45725" marB="457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5B9BD5"/>
                    </a:solidFill>
                  </a:tcPr>
                </a:tc>
                <a:tc>
                  <a:txBody>
                    <a:bodyPr/>
                    <a:lstStyle/>
                    <a:p>
                      <a:pPr lvl="0">
                        <a:spcBef>
                          <a:spcPts val="0"/>
                        </a:spcBef>
                        <a:buNone/>
                      </a:pPr>
                      <a:endParaRPr/>
                    </a:p>
                  </a:txBody>
                  <a:tcPr marL="91425" marR="91425" marT="91425" marB="914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100" b="1" u="none" strike="noStrike" cap="none">
                          <a:solidFill>
                            <a:srgbClr val="FFFFFF"/>
                          </a:solidFill>
                          <a:latin typeface="Cabin"/>
                          <a:ea typeface="Cabin"/>
                          <a:cs typeface="Cabin"/>
                          <a:sym typeface="Cabin"/>
                        </a:rPr>
                        <a:t>Analytics DB</a:t>
                      </a:r>
                    </a:p>
                  </a:txBody>
                  <a:tcPr marL="17275" marR="17275" marT="45725" marB="457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5B9BD5"/>
                    </a:solidFill>
                  </a:tcPr>
                </a:tc>
                <a:tc>
                  <a:txBody>
                    <a:bodyPr/>
                    <a:lstStyle/>
                    <a:p>
                      <a:pPr lvl="0">
                        <a:spcBef>
                          <a:spcPts val="0"/>
                        </a:spcBef>
                        <a:buNone/>
                      </a:pPr>
                      <a:endParaRPr/>
                    </a:p>
                  </a:txBody>
                  <a:tcPr marL="91425" marR="91425" marT="91425" marB="914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729FCF"/>
                    </a:solidFill>
                  </a:tcPr>
                </a:tc>
              </a:tr>
              <a:tr h="655200">
                <a:tc>
                  <a:txBody>
                    <a:bodyPr/>
                    <a:lstStyle/>
                    <a:p>
                      <a:pPr marL="0" marR="0" lvl="0" indent="0" algn="ctr" rtl="0">
                        <a:lnSpc>
                          <a:spcPct val="100000"/>
                        </a:lnSpc>
                        <a:spcBef>
                          <a:spcPts val="0"/>
                        </a:spcBef>
                        <a:buSzPct val="25000"/>
                        <a:buNone/>
                      </a:pPr>
                      <a:r>
                        <a:rPr lang="en-US" sz="1100" b="1" u="none" strike="noStrike" cap="none">
                          <a:solidFill>
                            <a:srgbClr val="FFFFFF"/>
                          </a:solidFill>
                          <a:latin typeface="Cabin"/>
                          <a:ea typeface="Cabin"/>
                          <a:cs typeface="Cabin"/>
                          <a:sym typeface="Cabin"/>
                        </a:rPr>
                        <a:t>Queue</a:t>
                      </a:r>
                    </a:p>
                  </a:txBody>
                  <a:tcPr marL="17275" marR="17275" marT="45725" marB="45725">
                    <a:lnL w="9525" cap="flat" cmpd="sng">
                      <a:solidFill>
                        <a:srgbClr val="000000"/>
                      </a:solidFill>
                      <a:prstDash val="solid"/>
                      <a:round/>
                      <a:headEnd type="none" w="med" len="med"/>
                      <a:tailEnd type="none" w="med" len="med"/>
                    </a:lnL>
                    <a:lnR w="25200"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5B9BD5"/>
                    </a:solidFill>
                  </a:tcPr>
                </a:tc>
                <a:tc>
                  <a:txBody>
                    <a:bodyPr/>
                    <a:lstStyle/>
                    <a:p>
                      <a:pPr lvl="0">
                        <a:spcBef>
                          <a:spcPts val="0"/>
                        </a:spcBef>
                        <a:buNone/>
                      </a:pPr>
                      <a:endParaRPr/>
                    </a:p>
                  </a:txBody>
                  <a:tcPr marL="91425" marR="91425" marT="91425" marB="91425">
                    <a:lnL w="25200"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c>
                  <a:txBody>
                    <a:bodyPr/>
                    <a:lstStyle/>
                    <a:p>
                      <a:pPr lvl="0">
                        <a:spcBef>
                          <a:spcPts val="0"/>
                        </a:spcBef>
                        <a:buNone/>
                      </a:pPr>
                      <a:endParaRPr/>
                    </a:p>
                  </a:txBody>
                  <a:tcPr marL="91425" marR="91425" marT="91425" marB="914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25200" cap="flat" cmpd="sng">
                      <a:solidFill>
                        <a:srgbClr val="000000"/>
                      </a:solidFill>
                      <a:prstDash val="solid"/>
                      <a:round/>
                      <a:headEnd type="none" w="med" len="med"/>
                      <a:tailEnd type="none" w="med" len="med"/>
                    </a:lnB>
                    <a:solidFill>
                      <a:srgbClr val="729FCF"/>
                    </a:solidFill>
                  </a:tcPr>
                </a:tc>
              </a:tr>
              <a:tr h="655200">
                <a:tc>
                  <a:txBody>
                    <a:bodyPr/>
                    <a:lstStyle/>
                    <a:p>
                      <a:pPr lvl="0">
                        <a:spcBef>
                          <a:spcPts val="0"/>
                        </a:spcBef>
                        <a:buNone/>
                      </a:pPr>
                      <a:endParaRPr/>
                    </a:p>
                  </a:txBody>
                  <a:tcPr marL="91425" marR="91425" marT="91425" marB="91425">
                    <a:lnL w="95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729FCF"/>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Development VM</a:t>
                      </a:r>
                    </a:p>
                  </a:txBody>
                  <a:tcPr marL="17275" marR="1727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QA Server</a:t>
                      </a:r>
                    </a:p>
                  </a:txBody>
                  <a:tcPr marL="17275" marR="1727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Single Prod Server</a:t>
                      </a:r>
                    </a:p>
                  </a:txBody>
                  <a:tcPr marL="17275" marR="1727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Onsite Cluster</a:t>
                      </a:r>
                    </a:p>
                  </a:txBody>
                  <a:tcPr marL="17275" marR="1727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Public Cloud</a:t>
                      </a:r>
                    </a:p>
                  </a:txBody>
                  <a:tcPr marL="17275" marR="1727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Contributor’s laptop</a:t>
                      </a:r>
                    </a:p>
                  </a:txBody>
                  <a:tcPr marL="17275" marR="17275"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c>
                  <a:txBody>
                    <a:bodyPr/>
                    <a:lstStyle/>
                    <a:p>
                      <a:pPr marL="0" marR="0" lvl="0" indent="0" algn="ctr" rtl="0">
                        <a:lnSpc>
                          <a:spcPct val="100000"/>
                        </a:lnSpc>
                        <a:spcBef>
                          <a:spcPts val="0"/>
                        </a:spcBef>
                        <a:buSzPct val="25000"/>
                        <a:buNone/>
                      </a:pPr>
                      <a:r>
                        <a:rPr lang="en-US" sz="1000" b="1" u="none" strike="noStrike" cap="none">
                          <a:solidFill>
                            <a:srgbClr val="FFFFFF"/>
                          </a:solidFill>
                          <a:latin typeface="Cabin"/>
                          <a:ea typeface="Cabin"/>
                          <a:cs typeface="Cabin"/>
                          <a:sym typeface="Cabin"/>
                        </a:rPr>
                        <a:t>Customer Servers</a:t>
                      </a:r>
                    </a:p>
                  </a:txBody>
                  <a:tcPr marL="17275" marR="17275" marT="45725" marB="45725">
                    <a:lnL w="122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252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5B9BD5"/>
                    </a:solidFill>
                  </a:tcPr>
                </a:tc>
              </a:tr>
            </a:tbl>
          </a:graphicData>
        </a:graphic>
      </p:graphicFrame>
      <p:sp>
        <p:nvSpPr>
          <p:cNvPr id="335" name="Shape 335"/>
          <p:cNvSpPr/>
          <p:nvPr/>
        </p:nvSpPr>
        <p:spPr>
          <a:xfrm>
            <a:off x="1454759" y="1398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336" name="Shape 336"/>
          <p:cNvSpPr/>
          <p:nvPr/>
        </p:nvSpPr>
        <p:spPr>
          <a:xfrm>
            <a:off x="1529640" y="1533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337" name="Shape 337"/>
          <p:cNvSpPr/>
          <p:nvPr/>
        </p:nvSpPr>
        <p:spPr>
          <a:xfrm>
            <a:off x="1380240" y="1533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338" name="Shape 338"/>
          <p:cNvSpPr/>
          <p:nvPr/>
        </p:nvSpPr>
        <p:spPr>
          <a:xfrm>
            <a:off x="1396440" y="2118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339" name="Shape 339"/>
          <p:cNvSpPr/>
          <p:nvPr/>
        </p:nvSpPr>
        <p:spPr>
          <a:xfrm>
            <a:off x="1545840" y="2118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w="12600" cap="flat" cmpd="sng">
            <a:solidFill>
              <a:srgbClr val="FFFFFF"/>
            </a:solidFill>
            <a:prstDash val="solid"/>
            <a:miter/>
            <a:headEnd type="none" w="med" len="med"/>
            <a:tailEnd type="none" w="med" len="med"/>
          </a:ln>
        </p:spPr>
      </p:sp>
      <p:sp>
        <p:nvSpPr>
          <p:cNvPr id="340" name="Shape 340"/>
          <p:cNvSpPr/>
          <p:nvPr/>
        </p:nvSpPr>
        <p:spPr>
          <a:xfrm>
            <a:off x="1471320" y="2253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341" name="Shape 341"/>
          <p:cNvSpPr/>
          <p:nvPr/>
        </p:nvSpPr>
        <p:spPr>
          <a:xfrm>
            <a:off x="1321920" y="225395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342" name="Shape 342"/>
          <p:cNvSpPr/>
          <p:nvPr/>
        </p:nvSpPr>
        <p:spPr>
          <a:xfrm>
            <a:off x="1403279" y="266471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343" name="Shape 343"/>
          <p:cNvSpPr/>
          <p:nvPr/>
        </p:nvSpPr>
        <p:spPr>
          <a:xfrm>
            <a:off x="1328400" y="279971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344" name="Shape 344"/>
          <p:cNvSpPr/>
          <p:nvPr/>
        </p:nvSpPr>
        <p:spPr>
          <a:xfrm>
            <a:off x="1477800" y="279971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w="12600" cap="flat" cmpd="sng">
            <a:solidFill>
              <a:srgbClr val="FFFFFF"/>
            </a:solidFill>
            <a:prstDash val="solid"/>
            <a:miter/>
            <a:headEnd type="none" w="med" len="med"/>
            <a:tailEnd type="none" w="med" len="med"/>
          </a:ln>
        </p:spPr>
      </p:sp>
      <p:sp>
        <p:nvSpPr>
          <p:cNvPr id="345" name="Shape 345"/>
          <p:cNvSpPr/>
          <p:nvPr/>
        </p:nvSpPr>
        <p:spPr>
          <a:xfrm>
            <a:off x="1403279" y="293471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346" name="Shape 346"/>
          <p:cNvSpPr/>
          <p:nvPr/>
        </p:nvSpPr>
        <p:spPr>
          <a:xfrm>
            <a:off x="1500479" y="46296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347" name="Shape 347"/>
          <p:cNvSpPr/>
          <p:nvPr/>
        </p:nvSpPr>
        <p:spPr>
          <a:xfrm>
            <a:off x="1351079" y="46296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A5A5A5"/>
          </a:solidFill>
          <a:ln w="12600" cap="flat" cmpd="sng">
            <a:solidFill>
              <a:srgbClr val="FFFFFF"/>
            </a:solidFill>
            <a:prstDash val="solid"/>
            <a:miter/>
            <a:headEnd type="none" w="med" len="med"/>
            <a:tailEnd type="none" w="med" len="med"/>
          </a:ln>
        </p:spPr>
      </p:sp>
      <p:sp>
        <p:nvSpPr>
          <p:cNvPr id="348" name="Shape 348"/>
          <p:cNvSpPr/>
          <p:nvPr/>
        </p:nvSpPr>
        <p:spPr>
          <a:xfrm>
            <a:off x="1425600" y="476460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sp>
        <p:nvSpPr>
          <p:cNvPr id="349" name="Shape 349"/>
          <p:cNvSpPr/>
          <p:nvPr/>
        </p:nvSpPr>
        <p:spPr>
          <a:xfrm>
            <a:off x="1500479" y="489996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350" name="Shape 350"/>
          <p:cNvSpPr/>
          <p:nvPr/>
        </p:nvSpPr>
        <p:spPr>
          <a:xfrm>
            <a:off x="1351079" y="489996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351" name="Shape 351"/>
          <p:cNvSpPr/>
          <p:nvPr/>
        </p:nvSpPr>
        <p:spPr>
          <a:xfrm>
            <a:off x="1393559" y="396828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352" name="Shape 352"/>
          <p:cNvSpPr/>
          <p:nvPr/>
        </p:nvSpPr>
        <p:spPr>
          <a:xfrm>
            <a:off x="1468079" y="410328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372C3"/>
          </a:solidFill>
          <a:ln w="12600" cap="flat" cmpd="sng">
            <a:solidFill>
              <a:srgbClr val="FFFFFF"/>
            </a:solidFill>
            <a:prstDash val="solid"/>
            <a:miter/>
            <a:headEnd type="none" w="med" len="med"/>
            <a:tailEnd type="none" w="med" len="med"/>
          </a:ln>
        </p:spPr>
      </p:sp>
      <p:sp>
        <p:nvSpPr>
          <p:cNvPr id="353" name="Shape 353"/>
          <p:cNvSpPr/>
          <p:nvPr/>
        </p:nvSpPr>
        <p:spPr>
          <a:xfrm>
            <a:off x="1393559" y="4238280"/>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70AD47"/>
          </a:solidFill>
          <a:ln w="12600" cap="flat" cmpd="sng">
            <a:solidFill>
              <a:srgbClr val="FFFFFF"/>
            </a:solidFill>
            <a:prstDash val="solid"/>
            <a:miter/>
            <a:headEnd type="none" w="med" len="med"/>
            <a:tailEnd type="none" w="med" len="med"/>
          </a:ln>
        </p:spPr>
      </p:sp>
      <p:sp>
        <p:nvSpPr>
          <p:cNvPr id="354" name="Shape 354"/>
          <p:cNvSpPr/>
          <p:nvPr/>
        </p:nvSpPr>
        <p:spPr>
          <a:xfrm>
            <a:off x="1490759" y="339443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ED7D31"/>
          </a:solidFill>
          <a:ln w="12600" cap="flat" cmpd="sng">
            <a:solidFill>
              <a:srgbClr val="FFFFFF"/>
            </a:solidFill>
            <a:prstDash val="solid"/>
            <a:miter/>
            <a:headEnd type="none" w="med" len="med"/>
            <a:tailEnd type="none" w="med" len="med"/>
          </a:ln>
        </p:spPr>
      </p:sp>
      <p:sp>
        <p:nvSpPr>
          <p:cNvPr id="355" name="Shape 355"/>
          <p:cNvSpPr/>
          <p:nvPr/>
        </p:nvSpPr>
        <p:spPr>
          <a:xfrm>
            <a:off x="1341359" y="339443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A5A5A5"/>
          </a:solidFill>
          <a:ln w="12600" cap="flat" cmpd="sng">
            <a:solidFill>
              <a:srgbClr val="FFFFFF"/>
            </a:solidFill>
            <a:prstDash val="solid"/>
            <a:miter/>
            <a:headEnd type="none" w="med" len="med"/>
            <a:tailEnd type="none" w="med" len="med"/>
          </a:ln>
        </p:spPr>
      </p:sp>
      <p:sp>
        <p:nvSpPr>
          <p:cNvPr id="356" name="Shape 356"/>
          <p:cNvSpPr/>
          <p:nvPr/>
        </p:nvSpPr>
        <p:spPr>
          <a:xfrm>
            <a:off x="1415879" y="3529439"/>
            <a:ext cx="137880" cy="15875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FFC000"/>
          </a:solidFill>
          <a:ln w="12600" cap="flat" cmpd="sng">
            <a:solidFill>
              <a:srgbClr val="FFFFFF"/>
            </a:solidFill>
            <a:prstDash val="solid"/>
            <a:miter/>
            <a:headEnd type="none" w="med" len="med"/>
            <a:tailEnd type="none" w="med" len="med"/>
          </a:ln>
        </p:spPr>
      </p:sp>
      <p:pic>
        <p:nvPicPr>
          <p:cNvPr id="357" name="Shape 357"/>
          <p:cNvPicPr preferRelativeResize="0"/>
          <p:nvPr/>
        </p:nvPicPr>
        <p:blipFill rotWithShape="1">
          <a:blip r:embed="rId3">
            <a:alphaModFix/>
          </a:blip>
          <a:srcRect/>
          <a:stretch/>
        </p:blipFill>
        <p:spPr>
          <a:xfrm>
            <a:off x="3612960" y="5981760"/>
            <a:ext cx="677520" cy="408959"/>
          </a:xfrm>
          <a:prstGeom prst="rect">
            <a:avLst/>
          </a:prstGeom>
          <a:noFill/>
          <a:ln>
            <a:noFill/>
          </a:ln>
        </p:spPr>
      </p:pic>
      <p:pic>
        <p:nvPicPr>
          <p:cNvPr id="358" name="Shape 358"/>
          <p:cNvPicPr preferRelativeResize="0"/>
          <p:nvPr/>
        </p:nvPicPr>
        <p:blipFill rotWithShape="1">
          <a:blip r:embed="rId4">
            <a:alphaModFix/>
          </a:blip>
          <a:srcRect/>
          <a:stretch/>
        </p:blipFill>
        <p:spPr>
          <a:xfrm>
            <a:off x="5327639" y="5883480"/>
            <a:ext cx="697319" cy="447839"/>
          </a:xfrm>
          <a:prstGeom prst="rect">
            <a:avLst/>
          </a:prstGeom>
          <a:noFill/>
          <a:ln>
            <a:noFill/>
          </a:ln>
        </p:spPr>
      </p:pic>
      <p:pic>
        <p:nvPicPr>
          <p:cNvPr id="359" name="Shape 359"/>
          <p:cNvPicPr preferRelativeResize="0"/>
          <p:nvPr/>
        </p:nvPicPr>
        <p:blipFill/>
        <p:spPr>
          <a:xfrm>
            <a:off x="4564800" y="5892839"/>
            <a:ext cx="478800" cy="649440"/>
          </a:xfrm>
          <a:prstGeom prst="rect">
            <a:avLst/>
          </a:prstGeom>
          <a:solidFill>
            <a:srgbClr val="FFFFFF"/>
          </a:solidFill>
          <a:ln>
            <a:noFill/>
          </a:ln>
        </p:spPr>
      </p:pic>
      <p:pic>
        <p:nvPicPr>
          <p:cNvPr id="360" name="Shape 360"/>
          <p:cNvPicPr preferRelativeResize="0"/>
          <p:nvPr/>
        </p:nvPicPr>
        <p:blipFill rotWithShape="1">
          <a:blip r:embed="rId5">
            <a:alphaModFix/>
          </a:blip>
          <a:srcRect/>
          <a:stretch/>
        </p:blipFill>
        <p:spPr>
          <a:xfrm>
            <a:off x="6249960" y="5921280"/>
            <a:ext cx="596520" cy="820439"/>
          </a:xfrm>
          <a:prstGeom prst="rect">
            <a:avLst/>
          </a:prstGeom>
          <a:noFill/>
          <a:ln>
            <a:noFill/>
          </a:ln>
        </p:spPr>
      </p:pic>
      <p:pic>
        <p:nvPicPr>
          <p:cNvPr id="361" name="Shape 361"/>
          <p:cNvPicPr preferRelativeResize="0"/>
          <p:nvPr/>
        </p:nvPicPr>
        <p:blipFill rotWithShape="1">
          <a:blip r:embed="rId6">
            <a:alphaModFix/>
          </a:blip>
          <a:srcRect/>
          <a:stretch/>
        </p:blipFill>
        <p:spPr>
          <a:xfrm>
            <a:off x="7004520" y="6060960"/>
            <a:ext cx="841320" cy="506520"/>
          </a:xfrm>
          <a:prstGeom prst="rect">
            <a:avLst/>
          </a:prstGeom>
          <a:noFill/>
          <a:ln>
            <a:noFill/>
          </a:ln>
        </p:spPr>
      </p:pic>
      <p:pic>
        <p:nvPicPr>
          <p:cNvPr id="362" name="Shape 362"/>
          <p:cNvPicPr preferRelativeResize="0"/>
          <p:nvPr/>
        </p:nvPicPr>
        <p:blipFill rotWithShape="1">
          <a:blip r:embed="rId7">
            <a:alphaModFix/>
          </a:blip>
          <a:srcRect/>
          <a:stretch/>
        </p:blipFill>
        <p:spPr>
          <a:xfrm>
            <a:off x="8033400" y="6108839"/>
            <a:ext cx="559440" cy="445320"/>
          </a:xfrm>
          <a:prstGeom prst="rect">
            <a:avLst/>
          </a:prstGeom>
          <a:noFill/>
          <a:ln>
            <a:noFill/>
          </a:ln>
        </p:spPr>
      </p:pic>
      <p:pic>
        <p:nvPicPr>
          <p:cNvPr id="363" name="Shape 363"/>
          <p:cNvPicPr preferRelativeResize="0"/>
          <p:nvPr/>
        </p:nvPicPr>
        <p:blipFill/>
        <p:spPr>
          <a:xfrm>
            <a:off x="8825760" y="5966639"/>
            <a:ext cx="478800" cy="649440"/>
          </a:xfrm>
          <a:prstGeom prst="rect">
            <a:avLst/>
          </a:prstGeom>
          <a:solidFill>
            <a:srgbClr val="FFFFFF"/>
          </a:solidFill>
          <a:ln>
            <a:noFill/>
          </a:ln>
        </p:spPr>
      </p:pic>
      <p:pic>
        <p:nvPicPr>
          <p:cNvPr id="364" name="Shape 364"/>
          <p:cNvPicPr preferRelativeResize="0"/>
          <p:nvPr/>
        </p:nvPicPr>
        <p:blipFill/>
        <p:spPr>
          <a:xfrm>
            <a:off x="8939160" y="5966639"/>
            <a:ext cx="478800" cy="649440"/>
          </a:xfrm>
          <a:prstGeom prst="rect">
            <a:avLst/>
          </a:prstGeom>
          <a:solidFill>
            <a:srgbClr val="FFFFFF"/>
          </a:solidFill>
          <a:ln>
            <a:noFill/>
          </a:ln>
        </p:spPr>
      </p:pic>
      <p:pic>
        <p:nvPicPr>
          <p:cNvPr id="365" name="Shape 365"/>
          <p:cNvPicPr preferRelativeResize="0"/>
          <p:nvPr/>
        </p:nvPicPr>
        <p:blipFill/>
        <p:spPr>
          <a:xfrm>
            <a:off x="9065520" y="5971319"/>
            <a:ext cx="478800" cy="649440"/>
          </a:xfrm>
          <a:prstGeom prst="rect">
            <a:avLst/>
          </a:prstGeom>
          <a:solidFill>
            <a:srgbClr val="FFFFFF"/>
          </a:solidFill>
          <a:ln>
            <a:noFill/>
          </a:ln>
        </p:spPr>
      </p:pic>
      <p:sp>
        <p:nvSpPr>
          <p:cNvPr id="366" name="Shape 366"/>
          <p:cNvSpPr txBox="1"/>
          <p:nvPr/>
        </p:nvSpPr>
        <p:spPr>
          <a:xfrm>
            <a:off x="828359" y="178200"/>
            <a:ext cx="10515239" cy="66708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None/>
            </a:pPr>
            <a:endParaRPr sz="1400" b="0" i="0" u="none" strike="noStrike" cap="none">
              <a:solidFill>
                <a:srgbClr val="000000"/>
              </a:solidFill>
              <a:latin typeface="Arial"/>
              <a:ea typeface="Arial"/>
              <a:cs typeface="Arial"/>
              <a:sym typeface="Arial"/>
            </a:endParaRPr>
          </a:p>
        </p:txBody>
      </p:sp>
      <p:pic>
        <p:nvPicPr>
          <p:cNvPr id="367" name="Shape 367"/>
          <p:cNvPicPr preferRelativeResize="0"/>
          <p:nvPr/>
        </p:nvPicPr>
        <p:blipFill rotWithShape="1">
          <a:blip r:embed="rId8">
            <a:alphaModFix/>
          </a:blip>
          <a:srcRect/>
          <a:stretch/>
        </p:blipFill>
        <p:spPr>
          <a:xfrm>
            <a:off x="3565080" y="1441800"/>
            <a:ext cx="806399" cy="390599"/>
          </a:xfrm>
          <a:prstGeom prst="rect">
            <a:avLst/>
          </a:prstGeom>
          <a:noFill/>
          <a:ln>
            <a:noFill/>
          </a:ln>
        </p:spPr>
      </p:pic>
      <p:pic>
        <p:nvPicPr>
          <p:cNvPr id="368" name="Shape 368"/>
          <p:cNvPicPr preferRelativeResize="0"/>
          <p:nvPr/>
        </p:nvPicPr>
        <p:blipFill rotWithShape="1">
          <a:blip r:embed="rId8">
            <a:alphaModFix/>
          </a:blip>
          <a:srcRect/>
          <a:stretch/>
        </p:blipFill>
        <p:spPr>
          <a:xfrm>
            <a:off x="4428360" y="1441800"/>
            <a:ext cx="806399" cy="390599"/>
          </a:xfrm>
          <a:prstGeom prst="rect">
            <a:avLst/>
          </a:prstGeom>
          <a:noFill/>
          <a:ln>
            <a:noFill/>
          </a:ln>
        </p:spPr>
      </p:pic>
      <p:pic>
        <p:nvPicPr>
          <p:cNvPr id="369" name="Shape 369"/>
          <p:cNvPicPr preferRelativeResize="0"/>
          <p:nvPr/>
        </p:nvPicPr>
        <p:blipFill rotWithShape="1">
          <a:blip r:embed="rId8">
            <a:alphaModFix/>
          </a:blip>
          <a:srcRect/>
          <a:stretch/>
        </p:blipFill>
        <p:spPr>
          <a:xfrm>
            <a:off x="5291639" y="1441800"/>
            <a:ext cx="806399" cy="390599"/>
          </a:xfrm>
          <a:prstGeom prst="rect">
            <a:avLst/>
          </a:prstGeom>
          <a:noFill/>
          <a:ln>
            <a:noFill/>
          </a:ln>
        </p:spPr>
      </p:pic>
      <p:pic>
        <p:nvPicPr>
          <p:cNvPr id="370" name="Shape 370"/>
          <p:cNvPicPr preferRelativeResize="0"/>
          <p:nvPr/>
        </p:nvPicPr>
        <p:blipFill rotWithShape="1">
          <a:blip r:embed="rId8">
            <a:alphaModFix/>
          </a:blip>
          <a:srcRect/>
          <a:stretch/>
        </p:blipFill>
        <p:spPr>
          <a:xfrm>
            <a:off x="6154919" y="1441800"/>
            <a:ext cx="806399" cy="390599"/>
          </a:xfrm>
          <a:prstGeom prst="rect">
            <a:avLst/>
          </a:prstGeom>
          <a:noFill/>
          <a:ln>
            <a:noFill/>
          </a:ln>
        </p:spPr>
      </p:pic>
      <p:pic>
        <p:nvPicPr>
          <p:cNvPr id="371" name="Shape 371"/>
          <p:cNvPicPr preferRelativeResize="0"/>
          <p:nvPr/>
        </p:nvPicPr>
        <p:blipFill rotWithShape="1">
          <a:blip r:embed="rId8">
            <a:alphaModFix/>
          </a:blip>
          <a:srcRect/>
          <a:stretch/>
        </p:blipFill>
        <p:spPr>
          <a:xfrm>
            <a:off x="7018200" y="1441800"/>
            <a:ext cx="806399" cy="390599"/>
          </a:xfrm>
          <a:prstGeom prst="rect">
            <a:avLst/>
          </a:prstGeom>
          <a:noFill/>
          <a:ln>
            <a:noFill/>
          </a:ln>
        </p:spPr>
      </p:pic>
      <p:pic>
        <p:nvPicPr>
          <p:cNvPr id="372" name="Shape 372"/>
          <p:cNvPicPr preferRelativeResize="0"/>
          <p:nvPr/>
        </p:nvPicPr>
        <p:blipFill rotWithShape="1">
          <a:blip r:embed="rId8">
            <a:alphaModFix/>
          </a:blip>
          <a:srcRect/>
          <a:stretch/>
        </p:blipFill>
        <p:spPr>
          <a:xfrm>
            <a:off x="7881479" y="1441800"/>
            <a:ext cx="806399" cy="390599"/>
          </a:xfrm>
          <a:prstGeom prst="rect">
            <a:avLst/>
          </a:prstGeom>
          <a:noFill/>
          <a:ln>
            <a:noFill/>
          </a:ln>
        </p:spPr>
      </p:pic>
      <p:pic>
        <p:nvPicPr>
          <p:cNvPr id="373" name="Shape 373"/>
          <p:cNvPicPr preferRelativeResize="0"/>
          <p:nvPr/>
        </p:nvPicPr>
        <p:blipFill rotWithShape="1">
          <a:blip r:embed="rId8">
            <a:alphaModFix/>
          </a:blip>
          <a:srcRect/>
          <a:stretch/>
        </p:blipFill>
        <p:spPr>
          <a:xfrm>
            <a:off x="8744760" y="1441800"/>
            <a:ext cx="806399" cy="390599"/>
          </a:xfrm>
          <a:prstGeom prst="rect">
            <a:avLst/>
          </a:prstGeom>
          <a:noFill/>
          <a:ln>
            <a:noFill/>
          </a:ln>
        </p:spPr>
      </p:pic>
      <p:pic>
        <p:nvPicPr>
          <p:cNvPr id="374" name="Shape 374"/>
          <p:cNvPicPr preferRelativeResize="0"/>
          <p:nvPr/>
        </p:nvPicPr>
        <p:blipFill rotWithShape="1">
          <a:blip r:embed="rId9">
            <a:alphaModFix/>
          </a:blip>
          <a:srcRect/>
          <a:stretch/>
        </p:blipFill>
        <p:spPr>
          <a:xfrm>
            <a:off x="3543839" y="1409759"/>
            <a:ext cx="6009839" cy="409319"/>
          </a:xfrm>
          <a:prstGeom prst="rect">
            <a:avLst/>
          </a:prstGeom>
          <a:noFill/>
          <a:ln>
            <a:noFill/>
          </a:ln>
        </p:spPr>
      </p:pic>
      <p:pic>
        <p:nvPicPr>
          <p:cNvPr id="375" name="Shape 375"/>
          <p:cNvPicPr preferRelativeResize="0"/>
          <p:nvPr/>
        </p:nvPicPr>
        <p:blipFill rotWithShape="1">
          <a:blip r:embed="rId9">
            <a:alphaModFix/>
          </a:blip>
          <a:srcRect/>
          <a:stretch/>
        </p:blipFill>
        <p:spPr>
          <a:xfrm>
            <a:off x="3546000" y="2067119"/>
            <a:ext cx="6009839" cy="409319"/>
          </a:xfrm>
          <a:prstGeom prst="rect">
            <a:avLst/>
          </a:prstGeom>
          <a:noFill/>
          <a:ln>
            <a:noFill/>
          </a:ln>
        </p:spPr>
      </p:pic>
      <p:pic>
        <p:nvPicPr>
          <p:cNvPr id="376" name="Shape 376"/>
          <p:cNvPicPr preferRelativeResize="0"/>
          <p:nvPr/>
        </p:nvPicPr>
        <p:blipFill rotWithShape="1">
          <a:blip r:embed="rId9">
            <a:alphaModFix/>
          </a:blip>
          <a:srcRect/>
          <a:stretch/>
        </p:blipFill>
        <p:spPr>
          <a:xfrm>
            <a:off x="3543480" y="2705400"/>
            <a:ext cx="6009839" cy="409319"/>
          </a:xfrm>
          <a:prstGeom prst="rect">
            <a:avLst/>
          </a:prstGeom>
          <a:noFill/>
          <a:ln>
            <a:noFill/>
          </a:ln>
        </p:spPr>
      </p:pic>
      <p:pic>
        <p:nvPicPr>
          <p:cNvPr id="377" name="Shape 377"/>
          <p:cNvPicPr preferRelativeResize="0"/>
          <p:nvPr/>
        </p:nvPicPr>
        <p:blipFill rotWithShape="1">
          <a:blip r:embed="rId9">
            <a:alphaModFix/>
          </a:blip>
          <a:srcRect/>
          <a:stretch/>
        </p:blipFill>
        <p:spPr>
          <a:xfrm>
            <a:off x="3545639" y="3349439"/>
            <a:ext cx="6009839" cy="409319"/>
          </a:xfrm>
          <a:prstGeom prst="rect">
            <a:avLst/>
          </a:prstGeom>
          <a:noFill/>
          <a:ln>
            <a:noFill/>
          </a:ln>
        </p:spPr>
      </p:pic>
      <p:pic>
        <p:nvPicPr>
          <p:cNvPr id="378" name="Shape 378"/>
          <p:cNvPicPr preferRelativeResize="0"/>
          <p:nvPr/>
        </p:nvPicPr>
        <p:blipFill rotWithShape="1">
          <a:blip r:embed="rId9">
            <a:alphaModFix/>
          </a:blip>
          <a:srcRect/>
          <a:stretch/>
        </p:blipFill>
        <p:spPr>
          <a:xfrm>
            <a:off x="3547800" y="4006800"/>
            <a:ext cx="6009839" cy="409319"/>
          </a:xfrm>
          <a:prstGeom prst="rect">
            <a:avLst/>
          </a:prstGeom>
          <a:noFill/>
          <a:ln>
            <a:noFill/>
          </a:ln>
        </p:spPr>
      </p:pic>
      <p:pic>
        <p:nvPicPr>
          <p:cNvPr id="379" name="Shape 379"/>
          <p:cNvPicPr preferRelativeResize="0"/>
          <p:nvPr/>
        </p:nvPicPr>
        <p:blipFill rotWithShape="1">
          <a:blip r:embed="rId9">
            <a:alphaModFix/>
          </a:blip>
          <a:srcRect/>
          <a:stretch/>
        </p:blipFill>
        <p:spPr>
          <a:xfrm>
            <a:off x="3540600" y="4636800"/>
            <a:ext cx="6009839" cy="409319"/>
          </a:xfrm>
          <a:prstGeom prst="rect">
            <a:avLst/>
          </a:prstGeom>
          <a:noFill/>
          <a:ln>
            <a:noFill/>
          </a:ln>
        </p:spPr>
      </p:pic>
      <p:sp>
        <p:nvSpPr>
          <p:cNvPr id="380" name="Shape 380"/>
          <p:cNvSpPr txBox="1">
            <a:spLocks noGrp="1"/>
          </p:cNvSpPr>
          <p:nvPr>
            <p:ph type="title"/>
          </p:nvPr>
        </p:nvSpPr>
        <p:spPr>
          <a:xfrm>
            <a:off x="131000" y="21800"/>
            <a:ext cx="11768700" cy="803700"/>
          </a:xfrm>
          <a:prstGeom prst="rect">
            <a:avLst/>
          </a:prstGeom>
        </p:spPr>
        <p:txBody>
          <a:bodyPr lIns="121900" tIns="121900" rIns="121900" bIns="121900" anchor="ctr" anchorCtr="0">
            <a:noAutofit/>
          </a:bodyPr>
          <a:lstStyle/>
          <a:p>
            <a:pPr lvl="0">
              <a:spcBef>
                <a:spcPts val="0"/>
              </a:spcBef>
              <a:buNone/>
            </a:pPr>
            <a:r>
              <a:rPr lang="en-US"/>
              <a:t>Docker eliminates the matrix from Hell</a:t>
            </a:r>
          </a:p>
        </p:txBody>
      </p:sp>
    </p:spTree>
  </p:cSld>
  <p:clrMapOvr>
    <a:masterClrMapping/>
  </p:clrMapOvr>
  <p:transition spd="slow">
    <p:fade/>
  </p:transition>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TotalTime>
  <Words>5140</Words>
  <Application>Microsoft Office PowerPoint</Application>
  <PresentationFormat>מסך רחב</PresentationFormat>
  <Paragraphs>1004</Paragraphs>
  <Slides>77</Slides>
  <Notes>77</Notes>
  <HiddenSlides>0</HiddenSlides>
  <MMClips>0</MMClips>
  <ScaleCrop>false</ScaleCrop>
  <HeadingPairs>
    <vt:vector size="6" baseType="variant">
      <vt:variant>
        <vt:lpstr>גופנים בשימוש</vt:lpstr>
      </vt:variant>
      <vt:variant>
        <vt:i4>10</vt:i4>
      </vt:variant>
      <vt:variant>
        <vt:lpstr>ערכת נושא</vt:lpstr>
      </vt:variant>
      <vt:variant>
        <vt:i4>1</vt:i4>
      </vt:variant>
      <vt:variant>
        <vt:lpstr>כותרות שקופיות</vt:lpstr>
      </vt:variant>
      <vt:variant>
        <vt:i4>77</vt:i4>
      </vt:variant>
    </vt:vector>
  </HeadingPairs>
  <TitlesOfParts>
    <vt:vector size="88" baseType="lpstr">
      <vt:lpstr>Trebuchet MS</vt:lpstr>
      <vt:lpstr>Roboto</vt:lpstr>
      <vt:lpstr>Arial</vt:lpstr>
      <vt:lpstr>Rasa</vt:lpstr>
      <vt:lpstr>Noto Sans Symbols</vt:lpstr>
      <vt:lpstr>Cabin</vt:lpstr>
      <vt:lpstr>Verdana</vt:lpstr>
      <vt:lpstr>Courier New</vt:lpstr>
      <vt:lpstr>Calibri</vt:lpstr>
      <vt:lpstr>Wingdings</vt:lpstr>
      <vt:lpstr>material</vt:lpstr>
      <vt:lpstr>Docker fundamentals</vt:lpstr>
      <vt:lpstr>Agenda</vt:lpstr>
      <vt:lpstr>The Challenge</vt:lpstr>
      <vt:lpstr>The Matrix From Hell</vt:lpstr>
      <vt:lpstr>Cargo Transport Pre-1960</vt:lpstr>
      <vt:lpstr>Also a matrix from hell</vt:lpstr>
      <vt:lpstr>Solution: Intermodal Shipping Container</vt:lpstr>
      <vt:lpstr>Docker is a shipping container system for code </vt:lpstr>
      <vt:lpstr>Docker eliminates the matrix from Hell</vt:lpstr>
      <vt:lpstr>Why Developers Care</vt:lpstr>
      <vt:lpstr>Why Devops Cares?</vt:lpstr>
      <vt:lpstr>Why it works—separation of concerns</vt:lpstr>
      <vt:lpstr>More technical explanation</vt:lpstr>
      <vt:lpstr>What is Docker, really?</vt:lpstr>
      <vt:lpstr>Containers vs virtual machines</vt:lpstr>
      <vt:lpstr>Why are Docker containers lightweight?</vt:lpstr>
      <vt:lpstr>What are the basics of the Docker system?</vt:lpstr>
      <vt:lpstr>Changes and Updates</vt:lpstr>
      <vt:lpstr>Who uses docker?</vt:lpstr>
      <vt:lpstr>Who can benefit from Docker?</vt:lpstr>
      <vt:lpstr>How does it help?</vt:lpstr>
      <vt:lpstr>Microservices overview</vt:lpstr>
      <vt:lpstr>מצגת של PowerPoint</vt:lpstr>
      <vt:lpstr>Micro-service architecture benefits</vt:lpstr>
      <vt:lpstr>מצגת של PowerPoint</vt:lpstr>
      <vt:lpstr>מצגת של PowerPoint</vt:lpstr>
      <vt:lpstr>מצגת של PowerPoint</vt:lpstr>
      <vt:lpstr>Lets get started!</vt:lpstr>
      <vt:lpstr>Docker Terminology</vt:lpstr>
      <vt:lpstr>Obtaining and installing Docker</vt:lpstr>
      <vt:lpstr>If everything is worked properly you should see the following message: </vt:lpstr>
      <vt:lpstr>Docker Architecture</vt:lpstr>
      <vt:lpstr>Cgroups</vt:lpstr>
      <vt:lpstr>Cgroup features</vt:lpstr>
      <vt:lpstr>Namespaces</vt:lpstr>
      <vt:lpstr>Union File systems </vt:lpstr>
      <vt:lpstr>AUFS layers</vt:lpstr>
      <vt:lpstr>Connecting everything</vt:lpstr>
      <vt:lpstr>מצגת של PowerPoint</vt:lpstr>
      <vt:lpstr>Exercise 1 - Our first docker container</vt:lpstr>
      <vt:lpstr>docker - the command line tool</vt:lpstr>
      <vt:lpstr>Exercise 2 - Add own package and image </vt:lpstr>
      <vt:lpstr>How does this work?</vt:lpstr>
      <vt:lpstr>מצגת של PowerPoint</vt:lpstr>
      <vt:lpstr>Exercise 3 Understanding the layers</vt:lpstr>
      <vt:lpstr>Networking in docker</vt:lpstr>
      <vt:lpstr>Docker Daemon mode</vt:lpstr>
      <vt:lpstr>Exercise 4: Expose the service</vt:lpstr>
      <vt:lpstr>Dockerfile</vt:lpstr>
      <vt:lpstr>Dockerfile</vt:lpstr>
      <vt:lpstr>FROM</vt:lpstr>
      <vt:lpstr>RUN</vt:lpstr>
      <vt:lpstr>docker build</vt:lpstr>
      <vt:lpstr>Example: Memcached</vt:lpstr>
      <vt:lpstr># Commenting</vt:lpstr>
      <vt:lpstr>ENTRYPOINT </vt:lpstr>
      <vt:lpstr>ENTRYPOINT option 2 </vt:lpstr>
      <vt:lpstr>USER</vt:lpstr>
      <vt:lpstr>EXPOSE</vt:lpstr>
      <vt:lpstr>Exercise 5: Dockerfile apache2/wget</vt:lpstr>
      <vt:lpstr>Share images in docker repository</vt:lpstr>
      <vt:lpstr>Exercise 6: Share your image</vt:lpstr>
      <vt:lpstr>Docker best practices</vt:lpstr>
      <vt:lpstr>Containers should be ephemeral</vt:lpstr>
      <vt:lpstr>Use a .dockerignore file</vt:lpstr>
      <vt:lpstr>Here is an example .dockerignore file:</vt:lpstr>
      <vt:lpstr>Avoid installing unnecessary packages</vt:lpstr>
      <vt:lpstr>Run only one process per container</vt:lpstr>
      <vt:lpstr>Sort multi-line arguments</vt:lpstr>
      <vt:lpstr>Build cache</vt:lpstr>
      <vt:lpstr>Build cache</vt:lpstr>
      <vt:lpstr>The Dockerfile instructions – Best practices</vt:lpstr>
      <vt:lpstr>The Dockerfile instructions – Best practices</vt:lpstr>
      <vt:lpstr>The Dockerfile instructions – Best practices</vt:lpstr>
      <vt:lpstr>The Dockerfile instructions – Best practices</vt:lpstr>
      <vt:lpstr>Want to learn more?</vt:lpstr>
      <vt:lpstr>מצגת של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fundamentals</dc:title>
  <cp:lastModifiedBy>Hackeru</cp:lastModifiedBy>
  <cp:revision>6</cp:revision>
  <dcterms:modified xsi:type="dcterms:W3CDTF">2017-01-30T09:01:31Z</dcterms:modified>
</cp:coreProperties>
</file>